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ink/ink1.xml" ContentType="application/inkml+xml"/>
  <Override PartName="/ppt/ink/ink2.xml" ContentType="application/inkml+xml"/>
  <Override PartName="/ppt/ink/ink3.xml" ContentType="application/inkml+xml"/>
  <Override PartName="/ppt/ink/ink4.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 id="2147483733" r:id="rId2"/>
    <p:sldMasterId id="2147483748" r:id="rId3"/>
    <p:sldMasterId id="2147483757" r:id="rId4"/>
    <p:sldMasterId id="2147483774" r:id="rId5"/>
  </p:sldMasterIdLst>
  <p:notesMasterIdLst>
    <p:notesMasterId r:id="rId42"/>
  </p:notesMasterIdLst>
  <p:sldIdLst>
    <p:sldId id="321" r:id="rId6"/>
    <p:sldId id="256" r:id="rId7"/>
    <p:sldId id="339" r:id="rId8"/>
    <p:sldId id="270" r:id="rId9"/>
    <p:sldId id="299" r:id="rId10"/>
    <p:sldId id="297" r:id="rId11"/>
    <p:sldId id="310" r:id="rId12"/>
    <p:sldId id="431" r:id="rId13"/>
    <p:sldId id="313" r:id="rId14"/>
    <p:sldId id="275" r:id="rId15"/>
    <p:sldId id="553" r:id="rId16"/>
    <p:sldId id="528" r:id="rId17"/>
    <p:sldId id="262" r:id="rId18"/>
    <p:sldId id="301" r:id="rId19"/>
    <p:sldId id="564" r:id="rId20"/>
    <p:sldId id="529" r:id="rId21"/>
    <p:sldId id="555" r:id="rId22"/>
    <p:sldId id="565" r:id="rId23"/>
    <p:sldId id="567" r:id="rId24"/>
    <p:sldId id="566" r:id="rId25"/>
    <p:sldId id="568" r:id="rId26"/>
    <p:sldId id="570" r:id="rId27"/>
    <p:sldId id="575" r:id="rId28"/>
    <p:sldId id="571" r:id="rId29"/>
    <p:sldId id="569" r:id="rId30"/>
    <p:sldId id="302" r:id="rId31"/>
    <p:sldId id="557" r:id="rId32"/>
    <p:sldId id="573" r:id="rId33"/>
    <p:sldId id="574" r:id="rId34"/>
    <p:sldId id="530" r:id="rId35"/>
    <p:sldId id="371" r:id="rId36"/>
    <p:sldId id="311" r:id="rId37"/>
    <p:sldId id="454" r:id="rId38"/>
    <p:sldId id="576" r:id="rId39"/>
    <p:sldId id="560" r:id="rId40"/>
    <p:sldId id="5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ran Groznica" initials="ZG" lastIdx="2" clrIdx="0">
    <p:extLst>
      <p:ext uri="{19B8F6BF-5375-455C-9EA6-DF929625EA0E}">
        <p15:presenceInfo xmlns:p15="http://schemas.microsoft.com/office/powerpoint/2012/main" userId="3fde8f81ab5e8c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95"/>
    <a:srgbClr val="00DCD1"/>
    <a:srgbClr val="00C0B4"/>
    <a:srgbClr val="1991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45"/>
    <p:restoredTop sz="86391"/>
  </p:normalViewPr>
  <p:slideViewPr>
    <p:cSldViewPr snapToGrid="0" snapToObjects="1">
      <p:cViewPr varScale="1">
        <p:scale>
          <a:sx n="98" d="100"/>
          <a:sy n="98" d="100"/>
        </p:scale>
        <p:origin x="7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1:36:59.305"/>
    </inkml:context>
    <inkml:brush xml:id="br0">
      <inkml:brushProperty name="width" value="0.1" units="cm"/>
      <inkml:brushProperty name="height" value="0.6" units="cm"/>
      <inkml:brushProperty name="color" value="#849398"/>
      <inkml:brushProperty name="inkEffects" value="pencil"/>
    </inkml:brush>
  </inkml:definitions>
  <inkml:trace contextRef="#ctx0" brushRef="#br0">58 41 16383,'-30'-22'0,"11"4"0,10 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1:37:10.13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16383,'9'27'0,"-2"-5"0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1:37:39.41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1:39:16.597"/>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16383,'6'6'0,"-2"-2"0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9T16:24:39.558"/>
    </inkml:context>
    <inkml:brush xml:id="br0">
      <inkml:brushProperty name="width" value="0.35" units="cm"/>
      <inkml:brushProperty name="height" value="0.35" units="cm"/>
      <inkml:brushProperty name="color" value="#FFFFFF"/>
    </inkml:brush>
  </inkml:definitions>
  <inkml:trace contextRef="#ctx0" brushRef="#br0">2595 0 24575,'-98'3'0,"0"0"0,1-1 0,-1 1 0,0-1 0,0 1 0,1 0 0,-1-1 0,0 1 0,1-1 0,-1 1 0,0 0 0,1-1 0,-1 1 0,0 0 0,-8-1 0,-10 0 0,-6 0 0,-3-1 0,2 0 0,4 1 0,8 0 0,12 1 0,15 1 0,19 0 0,23 2 0,26 2 0,59 15 0,23-7 0,-56-16 0,13 0 0,-15 0 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9T16:24:40.867"/>
    </inkml:context>
    <inkml:brush xml:id="br0">
      <inkml:brushProperty name="width" value="0.35" units="cm"/>
      <inkml:brushProperty name="height" value="0.35" units="cm"/>
      <inkml:brushProperty name="color" value="#FFFFFF"/>
    </inkml:brush>
  </inkml:definitions>
  <inkml:trace contextRef="#ctx0" brushRef="#br0">161 244 24575,'0'-51'0,"0"5"0,0 15 0,0 5 0,0 2 0,0 5 0,0 0 0,0 5 0,0 1 0,-9 49 0,-2-16 0,-9 38 0,3-21 0,-2-4 0,2 10 0,0-4 0,0 13 0,6-6 0,-1 6 0,6 0 0,1 2 0,5 15 0,0-6 0,0 5 0,0-34 0,0-7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9T16:24:48.308"/>
    </inkml:context>
    <inkml:brush xml:id="br0">
      <inkml:brushProperty name="width" value="0.35" units="cm"/>
      <inkml:brushProperty name="height" value="0.35" units="cm"/>
      <inkml:brushProperty name="color" value="#FFFFFF"/>
    </inkml:brush>
  </inkml:definitions>
  <inkml:trace contextRef="#ctx0" brushRef="#br0">63 1842 24575,'-4'44'0,"-2"-3"0,-5-4 0,0 2 0,1-1 0,3 0 0,-1-13 0,7-1 0,-4-5 0,5-5 0,0-1 0,0-4 0,0-1 0,0 6 0,0 5 0,0-3 0,0 7 0,0-14 0,0 4 0,0-4 0,0-1 0,7 1 0,3-4 0,2-1 0,10-4 0,-1 0 0,10 0 0,0-5 0,7-1 0,-6-5 0,12 0 0,-12 0 0,6 1 0,-7-1 0,0 1 0,6-1 0,-4 0 0,10 0 0,-4 5 0,13-4 0,2 3 0,0-5 0,5 5 0,-5 2 0,0 5 0,-2 0 0,-7 0 0,7 0 0,-5 0 0,12 0 0,3 0 0,9 0 0,-8 0 0,12 6 0,-2 2 0,7 5 0,8 6 0,-10-4 0,1 3 0,8-4 0,-14-1 0,12-6 0,-14-2 0,0-5 0,-2 0 0,-8 0 0,0 0 0,-1 0 0,-6 0 0,5 0 0,-5 0 0,27 0 0,-22-5 0,20 4 0,-32-9 0,5 9 0,-7-9 0,-6 9 0,4-10 0,-10 10 0,4-4 0,-6 1 0,0 2 0,-5-2 0,4 4 0,-10 0 0,4-4 0,-5 2 0,0-2 0,0 4 0,5 0 0,-3 0 0,3-4 0,-5 3 0,0-3 0,0 4 0,0 0 0,-5 0 0,-1 0 0,-4 0 0,-1-4 0,1 0 0,4-1 0,-4-2 0,9 1 0,8-9 0,-9 5 0,18-6 0,-19 7 0,3 3 0,-5-2 0,-6 3 0,1 1 0,0-4 0,-1 7 0,-3-10 0,3 6 0,-3-12 0,4 3 0,1-5 0,-1-5 0,8-15 0,-5 5 0,16-24 0,-8 10 0,9-13 0,-10 7 0,3 2 0,-10 13 0,4 2 0,-10 11 0,-1 2 0,-5 10 0,0 1 0,0-1 0,0 0 0,0-5 0,0-12 0,0-2 0,-5-12 0,-2-7 0,-9 5 0,3-5 0,-3 13 0,6 2 0,0 11 0,0 2 0,5 10 0,-3 4 0,7 3 0,-10 6 0,6-11 0,-7 7 0,4-7 0,-1 3 0,1 0 0,-1 1 0,4-1 0,-2 4 0,6 30 0,-3-5 0,4 47 0,0-25 0,0 25 0,0-5 0,0 1 0,0 13 0,0-6 0,0 0 0,0-1 0,0-15 0,0 5 0,0-12 0,0 5 0,0-7 0,0 0 0,0 7 0,0-6 0,0 6 0,0-7 0,0-6 0,0-2 0,0-6 0,0 0 0,0-5 0,0 3 0,0-9 0,0 4 0,0 1 0,0 0 0,0 6 0,0 0 0,0 0 0,-5 6 0,4-5 0,-9 26 0,4-28 0,0 20 0,-2-30 0,7 4 0,-3-10 0,4-1 0,-4-4 0,-4-4 0,-5-2 0,-4-3 0,-7 0 0,-1-4 0,-27-9 0,2-6 0,-26-7 0,-3 0-492,30 15 0,-1 1 443,-9-5 1,-3 1 48,-8 2 0,-3-1-492,1-3 0,-1 0 77,-9 3 1,-1 0 414,5 1 0,-1 1 0,-4 2 0,-1 1 0,-1-1 0,2 1 0,5 0 0,-1-1 0,-4 1 0,1 0 0,14 3 0,1 1-406,5-4 1,2 2 405,1 5 0,3 1-372,-36-6 372,-7 6 0,13 0 0,7 0 0,8 0 914,3 0-914,7 0 983,13 0-181,-2 0 122,17 0-924,-4 0 454,6 5-454,6-4 0,1 7 0,5-7 0,5 4 0,1-5 0,4 0 0,1 0 0,-4 0 0,3 0 0,-7 0 0,2 0 0,-5-9 0,0 3 0,-5-13 0,4 8 0,-5-3 0,7 4 0,3 1 0,2 0 0,5 4 0,-1-2 0,1 6 0,3-14 0,9 5 0,8-16 0,6 7 0,17-26 0,0 13 0,25-33 0,1 10-492,-22 17 0,1-3 424,0 1 0,1-1 68,6 0 0,2-1 0,1-3 0,1 0 0,1 5 0,1 3 0,4-2 0,0 1 0,-3 3 0,-1 3 0,-8 9 0,2 2-306,6-5 0,0 3 306,31-6 0,-35 12 0,1 0 0,46-5 0,-15 3 0,-2 6-19,-2 6 19,-14-4 0,6 9 0,-1-3 983,-5 5-883,6 0 547,-8 0-647,0 0 21,0 0-21,-7 0 0,5 5 0,-18 1 0,9 6 0,-11-1 0,0-1 0,-2 1 0,1 0 0,-6 4 0,12-3 0,-12 3 0,6-4 0,-1 0 0,-5-1 0,6 1 0,-7-1 0,-6-4 0,5-2 0,-4-4 0,-1 0 0,5 0 0,2 0 0,1-4 0,10-8 0,-10-4 0,12-13 0,-6 6 0,31-28 0,-17 11 0,11-13 0,-17 11 0,-6 13 0,0-5 0,-8 12 0,-8-4 0,-6 12 0,-4 0 0,-2 5 0,-5 5 0,1-4 0,-1 7 0,-40-3 0,-1 4 0,-46 0 0,9 0 0,-1 0 0,-5 0 0,5 0 0,-7 0 0,7 0 0,9 0 0,10 0 0,14 0 0,6 0 0,8 0 0,9-4 0,2 3 0,5-3 0,-1 4 0,1-3 0,-4-2 0,-2-4 0,-9-1 0,-2 5 0,-6-4 0,0 3 0,0 0 0,5-3 0,2 8 0,10-7 0,-4 7 0,9-3 0,-4 4 0,5 0 0,0 0 0,-8 0 0,1 0 0,-19 0 0,7 0 0,-17 5 0,6 1 0,-7 6 0,6-2 0,2 1 0,11-1 0,2 0 0,10-1 0,1-4 0,4-1 0,1 3 0,-5-1 0,-1 6 0,-5 2 0,0 0 0,-6 12 0,3 6 0,-11 3 0,3 16 0,-5-8 0,-1 11 0,6-7 0,1-1 0,7-1 0,4 0 0,-1-11 0,7 2 0,-2-11 0,4 6 0,0-5 0,0-2 0,0-5 0,1-5 0,0 3 0,4-7 0,-3 3 0,4-4 0,-5-5 0,-2 0 0,-3-4 0,-16 5 0,3-4 0,-23 4 0,9 0 0,-18-4 0,5 4 0,-6 1 0,6-5 0,2 4 0,7-5 0,0 0 0,6 0 0,2 0 0,6 0 0,0 0 0,0-4 0,0-2 0,0-9 0,0 3 0,0-3 0,1 0 0,4 4 0,-4-4 0,10 5 0,-9 0 0,9 0 0,-10 0 0,-4-4 0,6-1 0,0 4 0,11-2 0,7 8 0,-3 0 0,8-3 0,25 4 0,6-1 0,30 1 0,14 11 0,12 0-856,16 7 856,-45-7 0,1 1 0,2-1 0,-2 0 0,40 1 0,-20-4 0,-2-1 0,4-3 0,8 0 0,0 0 0,-19 0 0,-3 0 0,0 0-166,3 0 166,22 0 0,-16 0 0,-2 0 0,-8 0 0,-7 0 0,-2 0 0,-7 0 849,0 0-849,7 5 173,-5 1-173,12 7 0,-5-2 0,-6 1 0,2-1 0,-23-1 0,4 0 0,-12-5 0,-5 0 0,0-5 0,-6 3 0,5-2 0,-3 3 0,3 0 0,-4-3 0,0 3 0,3-4 0,-41-14 0,13-5 0,-37-13 0,12-9 0,-1-1 0,-8-14 0,6 5 0,-6-13 0,5 6 0,13 16 0,1 1 0,-9-13 0,-19-26 0,27 24 0,-12-9 0,6-3 0,2 7 0,4 0 0,-3 5 0,11 4 0,0 11 0,3-2 0,10 15 0,-8-2 0,8 11 0,-2 4 0,8 2 0,-3 5 0,3-1 0,-3 0 0,-5 0 0,-1 0 0,-5-4 0,-5 2 0,4-7 0,-10 2 0,5 0 0,-6-3 0,0 7 0,0-3 0,5 9 0,-3-3 0,8 4 0,-3-5 0,5 0 0,1 5 0,-1-4 0,0 4 0,-5-5 0,4 5 0,-10-5 0,10 9 0,-10-8 0,10 8 0,-4-8 0,5 8 0,0-3 0,1 4 0,3-4 0,-2 3 0,-1-3 0,-2 4 0,2 0 0,0 0 0,9 0 0,-5 0 0,6-4 0,0 0 0,3-5 0,1-2 0,4 1 0,0-2 0,0 4 0,0-1 0,0-3 0,8 3 0,-3 0 0,7 6 0,-3 3 0,-1 0 0,11 0 0,2 0 0,10 0 0,7 0 0,-6 0 0,5 0 0,-11 0 0,4 0 0,-14 0 0,7 0 0,-14 0 0,9 0 0,-3 0 0,4 0 0,5 0 0,2 0 0,5 0 0,0 0 0,0 0 0,6 0 0,-4 0 0,4 0 0,-6 0 0,6 0 0,-4 4 0,4-3 0,-6 8 0,7-2 0,-11 3 0,3 0 0,-11-1 0,-4-4 0,-2 3 0,-5-7 0,1 7 0,0-4 0,-5 5 0,4 3 0,-7-3 0,3 3 0,-4-3 0,3-1 0,-13 0 0,2-12 0,-20-3 0,3-9 0,-7-9 0,0 7 0,0-8 0,1 5 0,-1-6 0,1 5 0,-1-4 0,6 6 0,2 0 0,5 1 0,0 0 0,5 5 0,-3 0 0,7 5 0,-3 0 0,4 1 0,1 3 0,0 1 0,-4 4 0,4 0 0,-4 0 0,4 0 0,0 0 0,-4 4 0,7 0 0,-6 1 0,7 2 0,-5-2 0,5 3 0,-4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7670B-01DE-304A-B5E0-CEAA57CA1308}"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D6F03-C114-7440-A578-13B07E7D8E06}" type="slidenum">
              <a:rPr lang="en-US" smtClean="0"/>
              <a:t>‹#›</a:t>
            </a:fld>
            <a:endParaRPr lang="en-US"/>
          </a:p>
        </p:txBody>
      </p:sp>
    </p:spTree>
    <p:extLst>
      <p:ext uri="{BB962C8B-B14F-4D97-AF65-F5344CB8AC3E}">
        <p14:creationId xmlns:p14="http://schemas.microsoft.com/office/powerpoint/2010/main" val="232123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6D6F03-C114-7440-A578-13B07E7D8E06}" type="slidenum">
              <a:rPr lang="en-US" smtClean="0"/>
              <a:t>1</a:t>
            </a:fld>
            <a:endParaRPr lang="en-US"/>
          </a:p>
        </p:txBody>
      </p:sp>
    </p:spTree>
    <p:extLst>
      <p:ext uri="{BB962C8B-B14F-4D97-AF65-F5344CB8AC3E}">
        <p14:creationId xmlns:p14="http://schemas.microsoft.com/office/powerpoint/2010/main" val="3068367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the slide, thinking</a:t>
            </a:r>
            <a:r>
              <a:rPr lang="en-AU" baseline="0" dirty="0"/>
              <a:t> aloud/modelling each step with the picture provided as you go (A: this is a </a:t>
            </a:r>
            <a:r>
              <a:rPr lang="en-AU" b="1" baseline="0" dirty="0"/>
              <a:t>mixture</a:t>
            </a:r>
            <a:r>
              <a:rPr lang="en-AU" baseline="0" dirty="0"/>
              <a:t>)</a:t>
            </a:r>
            <a:endParaRPr lang="en-AU" dirty="0"/>
          </a:p>
          <a:p>
            <a:r>
              <a:rPr lang="en-AU" dirty="0"/>
              <a:t>CFU – ask</a:t>
            </a:r>
            <a:r>
              <a:rPr lang="en-AU" baseline="0" dirty="0"/>
              <a:t> students to tell their partner the 4 steps in their own words, trying to look at the list as few times as possible but using each other to jog each other’s memories</a:t>
            </a:r>
          </a:p>
          <a:p>
            <a:r>
              <a:rPr lang="en-AU" baseline="0" dirty="0"/>
              <a:t>Have them record these steps in their notebooks if desired.</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27</a:t>
            </a:fld>
            <a:endParaRPr lang="en-AU"/>
          </a:p>
        </p:txBody>
      </p:sp>
    </p:spTree>
    <p:extLst>
      <p:ext uri="{BB962C8B-B14F-4D97-AF65-F5344CB8AC3E}">
        <p14:creationId xmlns:p14="http://schemas.microsoft.com/office/powerpoint/2010/main" val="303456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the slide, thinking</a:t>
            </a:r>
            <a:r>
              <a:rPr lang="en-AU" baseline="0" dirty="0"/>
              <a:t> aloud/modelling each step with the picture provided as you go (A: this is a </a:t>
            </a:r>
            <a:r>
              <a:rPr lang="en-AU" b="1" baseline="0" dirty="0"/>
              <a:t>mixture</a:t>
            </a:r>
            <a:r>
              <a:rPr lang="en-AU" baseline="0" dirty="0"/>
              <a:t>)</a:t>
            </a:r>
            <a:endParaRPr lang="en-AU" dirty="0"/>
          </a:p>
          <a:p>
            <a:r>
              <a:rPr lang="en-AU" dirty="0"/>
              <a:t>CFU – ask</a:t>
            </a:r>
            <a:r>
              <a:rPr lang="en-AU" baseline="0" dirty="0"/>
              <a:t> students to tell their partner the 4 steps in their own words, trying to look at the list as few times as possible but using each other to jog each other’s memories</a:t>
            </a:r>
          </a:p>
          <a:p>
            <a:r>
              <a:rPr lang="en-AU" baseline="0" dirty="0"/>
              <a:t>Have them record these steps in their notebooks if desired.</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28</a:t>
            </a:fld>
            <a:endParaRPr lang="en-AU"/>
          </a:p>
        </p:txBody>
      </p:sp>
    </p:spTree>
    <p:extLst>
      <p:ext uri="{BB962C8B-B14F-4D97-AF65-F5344CB8AC3E}">
        <p14:creationId xmlns:p14="http://schemas.microsoft.com/office/powerpoint/2010/main" val="2511028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the slide, thinking</a:t>
            </a:r>
            <a:r>
              <a:rPr lang="en-AU" baseline="0" dirty="0"/>
              <a:t> aloud/modelling each step with the picture provided as you go (A: this is a </a:t>
            </a:r>
            <a:r>
              <a:rPr lang="en-AU" b="1" baseline="0" dirty="0"/>
              <a:t>mixture</a:t>
            </a:r>
            <a:r>
              <a:rPr lang="en-AU" baseline="0" dirty="0"/>
              <a:t>)</a:t>
            </a:r>
            <a:endParaRPr lang="en-AU" dirty="0"/>
          </a:p>
          <a:p>
            <a:r>
              <a:rPr lang="en-AU" dirty="0"/>
              <a:t>CFU – ask</a:t>
            </a:r>
            <a:r>
              <a:rPr lang="en-AU" baseline="0" dirty="0"/>
              <a:t> students to tell their partner the 4 steps in their own words, trying to look at the list as few times as possible but using each other to jog each other’s memories</a:t>
            </a:r>
          </a:p>
          <a:p>
            <a:r>
              <a:rPr lang="en-AU" baseline="0" dirty="0"/>
              <a:t>Have them record these steps in their notebooks if desired.</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29</a:t>
            </a:fld>
            <a:endParaRPr lang="en-AU"/>
          </a:p>
        </p:txBody>
      </p:sp>
    </p:spTree>
    <p:extLst>
      <p:ext uri="{BB962C8B-B14F-4D97-AF65-F5344CB8AC3E}">
        <p14:creationId xmlns:p14="http://schemas.microsoft.com/office/powerpoint/2010/main" val="240538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CFU – pair-share, call on volunteers.</a:t>
            </a:r>
          </a:p>
        </p:txBody>
      </p:sp>
      <p:sp>
        <p:nvSpPr>
          <p:cNvPr id="4" name="Slide Number Placeholder 3"/>
          <p:cNvSpPr>
            <a:spLocks noGrp="1"/>
          </p:cNvSpPr>
          <p:nvPr>
            <p:ph type="sldNum" sz="quarter" idx="5"/>
          </p:nvPr>
        </p:nvSpPr>
        <p:spPr/>
        <p:txBody>
          <a:bodyPr/>
          <a:lstStyle/>
          <a:p>
            <a:fld id="{3BE10326-E2C5-4426-B985-B08CBFB52F5B}" type="slidenum">
              <a:rPr lang="en-AU" smtClean="0"/>
              <a:t>30</a:t>
            </a:fld>
            <a:endParaRPr lang="en-AU"/>
          </a:p>
        </p:txBody>
      </p:sp>
    </p:spTree>
    <p:extLst>
      <p:ext uri="{BB962C8B-B14F-4D97-AF65-F5344CB8AC3E}">
        <p14:creationId xmlns:p14="http://schemas.microsoft.com/office/powerpoint/2010/main" val="126791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32</a:t>
            </a:fld>
            <a:endParaRPr lang="en-AU"/>
          </a:p>
        </p:txBody>
      </p:sp>
    </p:spTree>
    <p:extLst>
      <p:ext uri="{BB962C8B-B14F-4D97-AF65-F5344CB8AC3E}">
        <p14:creationId xmlns:p14="http://schemas.microsoft.com/office/powerpoint/2010/main" val="762826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33</a:t>
            </a:fld>
            <a:endParaRPr lang="en-AU"/>
          </a:p>
        </p:txBody>
      </p:sp>
    </p:spTree>
    <p:extLst>
      <p:ext uri="{BB962C8B-B14F-4D97-AF65-F5344CB8AC3E}">
        <p14:creationId xmlns:p14="http://schemas.microsoft.com/office/powerpoint/2010/main" val="3522450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10326-E2C5-4426-B985-B08CBFB52F5B}" type="slidenum">
              <a:rPr lang="en-AU" smtClean="0"/>
              <a:t>35</a:t>
            </a:fld>
            <a:endParaRPr lang="en-AU"/>
          </a:p>
        </p:txBody>
      </p:sp>
    </p:spTree>
    <p:extLst>
      <p:ext uri="{BB962C8B-B14F-4D97-AF65-F5344CB8AC3E}">
        <p14:creationId xmlns:p14="http://schemas.microsoft.com/office/powerpoint/2010/main" val="236903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Sound is a longitudinal wave of vibrating particles (back and forth)</a:t>
            </a:r>
          </a:p>
        </p:txBody>
      </p:sp>
      <p:sp>
        <p:nvSpPr>
          <p:cNvPr id="4" name="Slide Number Placeholder 3"/>
          <p:cNvSpPr>
            <a:spLocks noGrp="1"/>
          </p:cNvSpPr>
          <p:nvPr>
            <p:ph type="sldNum" sz="quarter" idx="5"/>
          </p:nvPr>
        </p:nvSpPr>
        <p:spPr/>
        <p:txBody>
          <a:bodyPr/>
          <a:lstStyle/>
          <a:p>
            <a:fld id="{3BE10326-E2C5-4426-B985-B08CBFB52F5B}" type="slidenum">
              <a:rPr lang="en-AU" smtClean="0"/>
              <a:t>5</a:t>
            </a:fld>
            <a:endParaRPr lang="en-AU"/>
          </a:p>
        </p:txBody>
      </p:sp>
    </p:spTree>
    <p:extLst>
      <p:ext uri="{BB962C8B-B14F-4D97-AF65-F5344CB8AC3E}">
        <p14:creationId xmlns:p14="http://schemas.microsoft.com/office/powerpoint/2010/main" val="3409344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6D6F03-C114-7440-A578-13B07E7D8E06}" type="slidenum">
              <a:rPr lang="en-US" smtClean="0"/>
              <a:t>9</a:t>
            </a:fld>
            <a:endParaRPr lang="en-US"/>
          </a:p>
        </p:txBody>
      </p:sp>
    </p:spTree>
    <p:extLst>
      <p:ext uri="{BB962C8B-B14F-4D97-AF65-F5344CB8AC3E}">
        <p14:creationId xmlns:p14="http://schemas.microsoft.com/office/powerpoint/2010/main" val="374534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10</a:t>
            </a:fld>
            <a:endParaRPr lang="en-AU"/>
          </a:p>
        </p:txBody>
      </p:sp>
    </p:spTree>
    <p:extLst>
      <p:ext uri="{BB962C8B-B14F-4D97-AF65-F5344CB8AC3E}">
        <p14:creationId xmlns:p14="http://schemas.microsoft.com/office/powerpoint/2010/main" val="527230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CFU </a:t>
            </a:r>
            <a:r>
              <a:rPr lang="en-AU" baseline="0" dirty="0"/>
              <a:t> - call on non-volunteers, then open the floor to volunteers</a:t>
            </a:r>
            <a:endParaRPr lang="en-AU" dirty="0"/>
          </a:p>
          <a:p>
            <a:r>
              <a:rPr lang="en-AU" dirty="0"/>
              <a:t>Make the Connection – we deal with </a:t>
            </a:r>
            <a:r>
              <a:rPr lang="en-AU" b="1" dirty="0"/>
              <a:t>mixtures</a:t>
            </a:r>
            <a:r>
              <a:rPr lang="en-AU" baseline="0" dirty="0"/>
              <a:t> in the form of everyday things around us all the time.</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12</a:t>
            </a:fld>
            <a:endParaRPr lang="en-AU"/>
          </a:p>
        </p:txBody>
      </p:sp>
    </p:spTree>
    <p:extLst>
      <p:ext uri="{BB962C8B-B14F-4D97-AF65-F5344CB8AC3E}">
        <p14:creationId xmlns:p14="http://schemas.microsoft.com/office/powerpoint/2010/main" val="74354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refer to the vocabulary box as you read through and</a:t>
            </a:r>
            <a:r>
              <a:rPr lang="en-AU" baseline="0" dirty="0"/>
              <a:t> “unpack” the definition provided. Use hand gestures to emphasise the ”2 or more”, “mixed” and “separated” parts of the definition. </a:t>
            </a:r>
          </a:p>
          <a:p>
            <a:r>
              <a:rPr lang="en-AU" baseline="0" dirty="0"/>
              <a:t>Have students complete CFU 1 as a pair-share, then record these definitions &amp; examples as notes (with diagrams) if desired. </a:t>
            </a:r>
            <a:endParaRPr lang="en-AU" dirty="0"/>
          </a:p>
          <a:p>
            <a:r>
              <a:rPr lang="en-AU" dirty="0"/>
              <a:t>CFU 2 –</a:t>
            </a:r>
            <a:r>
              <a:rPr lang="en-AU" baseline="0" dirty="0"/>
              <a:t> pair-share, then whiteboards for answers – call on non-volunteers.</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14</a:t>
            </a:fld>
            <a:endParaRPr lang="en-AU"/>
          </a:p>
        </p:txBody>
      </p:sp>
    </p:spTree>
    <p:extLst>
      <p:ext uri="{BB962C8B-B14F-4D97-AF65-F5344CB8AC3E}">
        <p14:creationId xmlns:p14="http://schemas.microsoft.com/office/powerpoint/2010/main" val="151085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CFU –</a:t>
            </a:r>
            <a:r>
              <a:rPr lang="en-AU" baseline="0" dirty="0"/>
              <a:t> read through the slide, have students look closely at the diagram, then allow think time, before asking them to explain it to their partner using the key terms </a:t>
            </a:r>
            <a:r>
              <a:rPr lang="en-AU" b="1" baseline="0" dirty="0"/>
              <a:t>pure substance</a:t>
            </a:r>
            <a:r>
              <a:rPr lang="en-AU" b="0" baseline="0" dirty="0"/>
              <a:t> and </a:t>
            </a:r>
            <a:r>
              <a:rPr lang="en-AU" b="1" baseline="0" dirty="0"/>
              <a:t>mixture. </a:t>
            </a:r>
            <a:r>
              <a:rPr lang="en-AU" b="0" baseline="0" dirty="0"/>
              <a:t>Call on non-volunteers and provide feedback, encouraging detailed responses in full sentence form.</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16</a:t>
            </a:fld>
            <a:endParaRPr lang="en-AU"/>
          </a:p>
        </p:txBody>
      </p:sp>
    </p:spTree>
    <p:extLst>
      <p:ext uri="{BB962C8B-B14F-4D97-AF65-F5344CB8AC3E}">
        <p14:creationId xmlns:p14="http://schemas.microsoft.com/office/powerpoint/2010/main" val="3695458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CFU –</a:t>
            </a:r>
            <a:r>
              <a:rPr lang="en-AU" baseline="0" dirty="0"/>
              <a:t> read through the slide, have students look closely at the diagram, then allow think time, before asking them to explain it to their partner using the key terms </a:t>
            </a:r>
            <a:r>
              <a:rPr lang="en-AU" b="1" baseline="0" dirty="0"/>
              <a:t>pure substance</a:t>
            </a:r>
            <a:r>
              <a:rPr lang="en-AU" b="0" baseline="0" dirty="0"/>
              <a:t> and </a:t>
            </a:r>
            <a:r>
              <a:rPr lang="en-AU" b="1" baseline="0" dirty="0"/>
              <a:t>mixture. </a:t>
            </a:r>
            <a:r>
              <a:rPr lang="en-AU" b="0" baseline="0" dirty="0"/>
              <a:t>Call on non-volunteers and provide feedback, encouraging detailed responses in full sentence form.</a:t>
            </a:r>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17</a:t>
            </a:fld>
            <a:endParaRPr lang="en-AU"/>
          </a:p>
        </p:txBody>
      </p:sp>
    </p:spTree>
    <p:extLst>
      <p:ext uri="{BB962C8B-B14F-4D97-AF65-F5344CB8AC3E}">
        <p14:creationId xmlns:p14="http://schemas.microsoft.com/office/powerpoint/2010/main" val="2198206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Teacher Cue – read through the slide, thinking</a:t>
            </a:r>
            <a:r>
              <a:rPr lang="en-AU" baseline="0" dirty="0"/>
              <a:t> aloud/modelling each step with the picture provided as you go (A: this is a </a:t>
            </a:r>
            <a:r>
              <a:rPr lang="en-AU" b="1" baseline="0" dirty="0"/>
              <a:t>mixture</a:t>
            </a:r>
            <a:r>
              <a:rPr lang="en-AU" baseline="0" dirty="0"/>
              <a:t>)</a:t>
            </a:r>
            <a:endParaRPr lang="en-AU" dirty="0"/>
          </a:p>
          <a:p>
            <a:r>
              <a:rPr lang="en-AU" dirty="0"/>
              <a:t>CFU – ask</a:t>
            </a:r>
            <a:r>
              <a:rPr lang="en-AU" baseline="0" dirty="0"/>
              <a:t> students to tell their partner the 4 steps in their own words, trying to look at the list as few times as possible but using each other to jog each other’s memories</a:t>
            </a:r>
          </a:p>
          <a:p>
            <a:r>
              <a:rPr lang="en-AU" baseline="0" dirty="0"/>
              <a:t>Have them record these steps in their notebooks if desired.</a:t>
            </a:r>
            <a:endParaRPr lang="en-AU" dirty="0"/>
          </a:p>
          <a:p>
            <a:endParaRPr lang="en-AU" dirty="0"/>
          </a:p>
        </p:txBody>
      </p:sp>
      <p:sp>
        <p:nvSpPr>
          <p:cNvPr id="4" name="Slide Number Placeholder 3"/>
          <p:cNvSpPr>
            <a:spLocks noGrp="1"/>
          </p:cNvSpPr>
          <p:nvPr>
            <p:ph type="sldNum" sz="quarter" idx="5"/>
          </p:nvPr>
        </p:nvSpPr>
        <p:spPr/>
        <p:txBody>
          <a:bodyPr/>
          <a:lstStyle/>
          <a:p>
            <a:fld id="{3BE10326-E2C5-4426-B985-B08CBFB52F5B}" type="slidenum">
              <a:rPr lang="en-AU" smtClean="0"/>
              <a:t>26</a:t>
            </a:fld>
            <a:endParaRPr lang="en-AU"/>
          </a:p>
        </p:txBody>
      </p:sp>
    </p:spTree>
    <p:extLst>
      <p:ext uri="{BB962C8B-B14F-4D97-AF65-F5344CB8AC3E}">
        <p14:creationId xmlns:p14="http://schemas.microsoft.com/office/powerpoint/2010/main" val="3303661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6" y="1011383"/>
            <a:ext cx="3011715" cy="538446"/>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Objective</a:t>
            </a:r>
          </a:p>
        </p:txBody>
      </p:sp>
      <p:sp>
        <p:nvSpPr>
          <p:cNvPr id="9" name="TextBox 8">
            <a:extLst>
              <a:ext uri="{FF2B5EF4-FFF2-40B4-BE49-F238E27FC236}">
                <a16:creationId xmlns:a16="http://schemas.microsoft.com/office/drawing/2014/main" id="{DF9C2B4A-0943-CC42-BE38-4F715F7CAA2B}"/>
              </a:ext>
            </a:extLst>
          </p:cNvPr>
          <p:cNvSpPr txBox="1"/>
          <p:nvPr/>
        </p:nvSpPr>
        <p:spPr>
          <a:xfrm>
            <a:off x="517951" y="4565193"/>
            <a:ext cx="2734700" cy="1947917"/>
          </a:xfrm>
          <a:prstGeom prst="rect">
            <a:avLst/>
          </a:prstGeom>
          <a:noFill/>
        </p:spPr>
        <p:txBody>
          <a:bodyPr wrap="square" tIns="180000" rtlCol="0" anchor="t">
            <a:normAutofit/>
          </a:bodyPr>
          <a:lstStyle/>
          <a:p>
            <a:r>
              <a:rPr lang="en-US" sz="3600" b="1" i="0" dirty="0">
                <a:solidFill>
                  <a:srgbClr val="23566C"/>
                </a:solidFill>
                <a:latin typeface="Calibri" panose="020F0502020204030204" pitchFamily="34" charset="0"/>
                <a:cs typeface="Calibri" panose="020F0502020204030204" pitchFamily="34" charset="0"/>
              </a:rPr>
              <a:t>Think </a:t>
            </a:r>
          </a:p>
          <a:p>
            <a:r>
              <a:rPr lang="en-US" sz="3600" b="1" i="0" dirty="0">
                <a:solidFill>
                  <a:srgbClr val="23566C"/>
                </a:solidFill>
                <a:latin typeface="Calibri" panose="020F0502020204030204" pitchFamily="34" charset="0"/>
                <a:cs typeface="Calibri" panose="020F0502020204030204" pitchFamily="34" charset="0"/>
              </a:rPr>
              <a:t>Pair</a:t>
            </a:r>
          </a:p>
          <a:p>
            <a:r>
              <a:rPr lang="en-US" sz="3600" b="1" i="0" dirty="0">
                <a:solidFill>
                  <a:srgbClr val="23566C"/>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14936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82320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9" y="1053881"/>
            <a:ext cx="2350999" cy="495947"/>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072556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907109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I)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9" y="208656"/>
            <a:ext cx="1347844" cy="515262"/>
          </a:xfrm>
          <a:prstGeom prst="rect">
            <a:avLst/>
          </a:prstGeom>
          <a:solidFill>
            <a:srgbClr val="002060"/>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3918"/>
            <a:ext cx="11577177" cy="1204895"/>
          </a:xfrm>
          <a:prstGeom prst="rect">
            <a:avLst/>
          </a:prstGeom>
          <a:solidFill>
            <a:schemeClr val="accent5">
              <a:lumMod val="40000"/>
              <a:lumOff val="60000"/>
            </a:schemeClr>
          </a:solidFill>
          <a:ln>
            <a:noFill/>
          </a:ln>
        </p:spPr>
        <p:txBody>
          <a:bodyPr wrap="square" rtlCol="0" anchor="ctr">
            <a:normAutofit/>
          </a:bodyPr>
          <a:lstStyle/>
          <a:p>
            <a:r>
              <a:rPr lang="en-US" sz="6000" b="1" i="0" dirty="0">
                <a:solidFill>
                  <a:srgbClr val="002060"/>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002060"/>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524136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15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59" name="Text Placeholder 5">
            <a:extLst>
              <a:ext uri="{FF2B5EF4-FFF2-40B4-BE49-F238E27FC236}">
                <a16:creationId xmlns:a16="http://schemas.microsoft.com/office/drawing/2014/main" id="{D065E96F-34B9-6940-8CF5-B5BC1E923DCB}"/>
              </a:ext>
            </a:extLst>
          </p:cNvPr>
          <p:cNvSpPr>
            <a:spLocks noGrp="1"/>
          </p:cNvSpPr>
          <p:nvPr>
            <p:ph type="body" sz="quarter" idx="21" hasCustomPrompt="1"/>
          </p:nvPr>
        </p:nvSpPr>
        <p:spPr>
          <a:xfrm>
            <a:off x="9644135" y="287950"/>
            <a:ext cx="2162572" cy="288424"/>
          </a:xfrm>
          <a:prstGeom prst="rect">
            <a:avLst/>
          </a:prstGeom>
          <a:solidFill>
            <a:schemeClr val="accent6">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Make the connection</a:t>
            </a:r>
            <a:endParaRPr lang="en-US" dirty="0"/>
          </a:p>
        </p:txBody>
      </p:sp>
      <p:sp>
        <p:nvSpPr>
          <p:cNvPr id="60" name="Text Placeholder 48">
            <a:extLst>
              <a:ext uri="{FF2B5EF4-FFF2-40B4-BE49-F238E27FC236}">
                <a16:creationId xmlns:a16="http://schemas.microsoft.com/office/drawing/2014/main" id="{74718A69-45DC-3349-AC14-1CB20371771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61" name="Text Placeholder 5">
            <a:extLst>
              <a:ext uri="{FF2B5EF4-FFF2-40B4-BE49-F238E27FC236}">
                <a16:creationId xmlns:a16="http://schemas.microsoft.com/office/drawing/2014/main" id="{E8F06128-C65E-E74D-8888-C3B0265B87E5}"/>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62" name="Text Placeholder 48">
            <a:extLst>
              <a:ext uri="{FF2B5EF4-FFF2-40B4-BE49-F238E27FC236}">
                <a16:creationId xmlns:a16="http://schemas.microsoft.com/office/drawing/2014/main" id="{9CC4C70C-1C88-8242-822E-8EB858DBE3EF}"/>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63" name="Text Placeholder 5">
            <a:extLst>
              <a:ext uri="{FF2B5EF4-FFF2-40B4-BE49-F238E27FC236}">
                <a16:creationId xmlns:a16="http://schemas.microsoft.com/office/drawing/2014/main" id="{DB394B8D-09B6-2D4C-A89A-411FA179F6B4}"/>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64" name="Text Placeholder 48">
            <a:extLst>
              <a:ext uri="{FF2B5EF4-FFF2-40B4-BE49-F238E27FC236}">
                <a16:creationId xmlns:a16="http://schemas.microsoft.com/office/drawing/2014/main" id="{9E7179FB-4670-E449-82E2-2342DFBACF6F}"/>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678402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Content Development</a:t>
            </a:r>
          </a:p>
        </p:txBody>
      </p:sp>
      <p:sp>
        <p:nvSpPr>
          <p:cNvPr id="21" name="Text Placeholder 5">
            <a:extLst>
              <a:ext uri="{FF2B5EF4-FFF2-40B4-BE49-F238E27FC236}">
                <a16:creationId xmlns:a16="http://schemas.microsoft.com/office/drawing/2014/main" id="{578A17B0-D745-3C43-93AB-662F15D9C14B}"/>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2" name="Text Placeholder 48">
            <a:extLst>
              <a:ext uri="{FF2B5EF4-FFF2-40B4-BE49-F238E27FC236}">
                <a16:creationId xmlns:a16="http://schemas.microsoft.com/office/drawing/2014/main" id="{C5AFB84F-2B6E-D646-B782-34B1A586BAEE}"/>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3" name="Text Placeholder 5">
            <a:extLst>
              <a:ext uri="{FF2B5EF4-FFF2-40B4-BE49-F238E27FC236}">
                <a16:creationId xmlns:a16="http://schemas.microsoft.com/office/drawing/2014/main" id="{8579A7DA-1AA6-6348-9480-0ABDE8E7E86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4" name="Text Placeholder 48">
            <a:extLst>
              <a:ext uri="{FF2B5EF4-FFF2-40B4-BE49-F238E27FC236}">
                <a16:creationId xmlns:a16="http://schemas.microsoft.com/office/drawing/2014/main" id="{3DC620B8-B5B6-A546-998D-BB0D780266B1}"/>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5" name="Text Placeholder 5">
            <a:extLst>
              <a:ext uri="{FF2B5EF4-FFF2-40B4-BE49-F238E27FC236}">
                <a16:creationId xmlns:a16="http://schemas.microsoft.com/office/drawing/2014/main" id="{33D9DD79-4FA4-9441-9CD5-FD3E0E184E3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6" name="Text Placeholder 48">
            <a:extLst>
              <a:ext uri="{FF2B5EF4-FFF2-40B4-BE49-F238E27FC236}">
                <a16:creationId xmlns:a16="http://schemas.microsoft.com/office/drawing/2014/main" id="{40DC7D38-E5DA-C74E-92F3-A6FCC9CC0E70}"/>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590460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kill Steps /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 Steps / Guided Practice</a:t>
            </a:r>
          </a:p>
        </p:txBody>
      </p:sp>
      <p:sp>
        <p:nvSpPr>
          <p:cNvPr id="22" name="Text Placeholder 5">
            <a:extLst>
              <a:ext uri="{FF2B5EF4-FFF2-40B4-BE49-F238E27FC236}">
                <a16:creationId xmlns:a16="http://schemas.microsoft.com/office/drawing/2014/main" id="{6FCF9CE4-B167-C647-830E-926D9BC11CD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3" name="Text Placeholder 48">
            <a:extLst>
              <a:ext uri="{FF2B5EF4-FFF2-40B4-BE49-F238E27FC236}">
                <a16:creationId xmlns:a16="http://schemas.microsoft.com/office/drawing/2014/main" id="{0749FB8D-5908-B440-BF2C-3B703391AAE5}"/>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4" name="Text Placeholder 5">
            <a:extLst>
              <a:ext uri="{FF2B5EF4-FFF2-40B4-BE49-F238E27FC236}">
                <a16:creationId xmlns:a16="http://schemas.microsoft.com/office/drawing/2014/main" id="{B5210779-8122-F342-AF13-26D8416493B0}"/>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5" name="Text Placeholder 48">
            <a:extLst>
              <a:ext uri="{FF2B5EF4-FFF2-40B4-BE49-F238E27FC236}">
                <a16:creationId xmlns:a16="http://schemas.microsoft.com/office/drawing/2014/main" id="{2564DDFE-656D-C84E-991A-DC05015CC956}"/>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6" name="Text Placeholder 5">
            <a:extLst>
              <a:ext uri="{FF2B5EF4-FFF2-40B4-BE49-F238E27FC236}">
                <a16:creationId xmlns:a16="http://schemas.microsoft.com/office/drawing/2014/main" id="{842EB6E0-B7AD-6C40-89B8-5521B528F9C5}"/>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7" name="Text Placeholder 48">
            <a:extLst>
              <a:ext uri="{FF2B5EF4-FFF2-40B4-BE49-F238E27FC236}">
                <a16:creationId xmlns:a16="http://schemas.microsoft.com/office/drawing/2014/main" id="{A21C2D16-2A8E-4B4B-8D58-4B389AAA67A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35781763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kills Check">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Skills Check</a:t>
            </a:r>
          </a:p>
        </p:txBody>
      </p:sp>
      <p:sp>
        <p:nvSpPr>
          <p:cNvPr id="24" name="Text Placeholder 5">
            <a:extLst>
              <a:ext uri="{FF2B5EF4-FFF2-40B4-BE49-F238E27FC236}">
                <a16:creationId xmlns:a16="http://schemas.microsoft.com/office/drawing/2014/main" id="{2D6AD4E2-8B86-1A42-B6B1-9794F63D2421}"/>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5" name="Text Placeholder 48">
            <a:extLst>
              <a:ext uri="{FF2B5EF4-FFF2-40B4-BE49-F238E27FC236}">
                <a16:creationId xmlns:a16="http://schemas.microsoft.com/office/drawing/2014/main" id="{3824608F-B525-2D45-9CFD-FDDDDC6F3A6B}"/>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6" name="Text Placeholder 5">
            <a:extLst>
              <a:ext uri="{FF2B5EF4-FFF2-40B4-BE49-F238E27FC236}">
                <a16:creationId xmlns:a16="http://schemas.microsoft.com/office/drawing/2014/main" id="{78FBBDF4-8B54-6D40-BB00-9DB79EE3BD87}"/>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7" name="Text Placeholder 48">
            <a:extLst>
              <a:ext uri="{FF2B5EF4-FFF2-40B4-BE49-F238E27FC236}">
                <a16:creationId xmlns:a16="http://schemas.microsoft.com/office/drawing/2014/main" id="{CF892DE4-0989-9F4F-B9B9-0D50497971BE}"/>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8" name="Text Placeholder 5">
            <a:extLst>
              <a:ext uri="{FF2B5EF4-FFF2-40B4-BE49-F238E27FC236}">
                <a16:creationId xmlns:a16="http://schemas.microsoft.com/office/drawing/2014/main" id="{504DAC59-2F1B-D344-B5E4-3DD118198D9F}"/>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9" name="Text Placeholder 48">
            <a:extLst>
              <a:ext uri="{FF2B5EF4-FFF2-40B4-BE49-F238E27FC236}">
                <a16:creationId xmlns:a16="http://schemas.microsoft.com/office/drawing/2014/main" id="{EA6CD3E8-8EA8-D643-BBB5-EB619A56556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1351283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28" name="Text Placeholder 5">
            <a:extLst>
              <a:ext uri="{FF2B5EF4-FFF2-40B4-BE49-F238E27FC236}">
                <a16:creationId xmlns:a16="http://schemas.microsoft.com/office/drawing/2014/main" id="{476A4E78-E152-CE41-A402-F83EB570A41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9" name="Text Placeholder 48">
            <a:extLst>
              <a:ext uri="{FF2B5EF4-FFF2-40B4-BE49-F238E27FC236}">
                <a16:creationId xmlns:a16="http://schemas.microsoft.com/office/drawing/2014/main" id="{BB7D38D9-00D0-E94F-A56B-68FEB60A7FFF}"/>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30" name="Text Placeholder 5">
            <a:extLst>
              <a:ext uri="{FF2B5EF4-FFF2-40B4-BE49-F238E27FC236}">
                <a16:creationId xmlns:a16="http://schemas.microsoft.com/office/drawing/2014/main" id="{75A649CF-6F35-6240-8694-7D985FF77DF1}"/>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31" name="Text Placeholder 48">
            <a:extLst>
              <a:ext uri="{FF2B5EF4-FFF2-40B4-BE49-F238E27FC236}">
                <a16:creationId xmlns:a16="http://schemas.microsoft.com/office/drawing/2014/main" id="{73A7D846-854A-F34B-A7E6-331D90F8028C}"/>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32" name="Text Placeholder 5">
            <a:extLst>
              <a:ext uri="{FF2B5EF4-FFF2-40B4-BE49-F238E27FC236}">
                <a16:creationId xmlns:a16="http://schemas.microsoft.com/office/drawing/2014/main" id="{B421E4A7-84CE-D441-9E4B-33DE3CF3ACE2}"/>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33" name="Text Placeholder 48">
            <a:extLst>
              <a:ext uri="{FF2B5EF4-FFF2-40B4-BE49-F238E27FC236}">
                <a16:creationId xmlns:a16="http://schemas.microsoft.com/office/drawing/2014/main" id="{DC7FFA7A-C37D-F846-868C-88068206D29C}"/>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0557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I) Learning Objectiv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Objective</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8213"/>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1218404"/>
            <a:ext cx="11577177" cy="5430940"/>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objective</a:t>
            </a:r>
          </a:p>
        </p:txBody>
      </p:sp>
    </p:spTree>
    <p:extLst>
      <p:ext uri="{BB962C8B-B14F-4D97-AF65-F5344CB8AC3E}">
        <p14:creationId xmlns:p14="http://schemas.microsoft.com/office/powerpoint/2010/main" val="2839666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1443049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Independent Practice</a:t>
            </a:r>
          </a:p>
        </p:txBody>
      </p:sp>
      <p:sp>
        <p:nvSpPr>
          <p:cNvPr id="20" name="Text Placeholder 5">
            <a:extLst>
              <a:ext uri="{FF2B5EF4-FFF2-40B4-BE49-F238E27FC236}">
                <a16:creationId xmlns:a16="http://schemas.microsoft.com/office/drawing/2014/main" id="{2A7343F6-8A3F-024A-BAB1-A40A1A630C10}"/>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1" name="Text Placeholder 48">
            <a:extLst>
              <a:ext uri="{FF2B5EF4-FFF2-40B4-BE49-F238E27FC236}">
                <a16:creationId xmlns:a16="http://schemas.microsoft.com/office/drawing/2014/main" id="{81597401-FB89-084B-955C-A0C7FAB0243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2" name="Text Placeholder 5">
            <a:extLst>
              <a:ext uri="{FF2B5EF4-FFF2-40B4-BE49-F238E27FC236}">
                <a16:creationId xmlns:a16="http://schemas.microsoft.com/office/drawing/2014/main" id="{A82891C2-3E9D-4241-85E7-747B1595FB9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3" name="Text Placeholder 48">
            <a:extLst>
              <a:ext uri="{FF2B5EF4-FFF2-40B4-BE49-F238E27FC236}">
                <a16:creationId xmlns:a16="http://schemas.microsoft.com/office/drawing/2014/main" id="{8A690C59-B342-0648-BCE5-1C98B5A89AD7}"/>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4" name="Text Placeholder 5">
            <a:extLst>
              <a:ext uri="{FF2B5EF4-FFF2-40B4-BE49-F238E27FC236}">
                <a16:creationId xmlns:a16="http://schemas.microsoft.com/office/drawing/2014/main" id="{17B4E049-9FD5-E24B-B3BE-5C09B449C3F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5" name="Text Placeholder 48">
            <a:extLst>
              <a:ext uri="{FF2B5EF4-FFF2-40B4-BE49-F238E27FC236}">
                <a16:creationId xmlns:a16="http://schemas.microsoft.com/office/drawing/2014/main" id="{5E376940-61D8-D142-9880-9EE380DE8579}"/>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232339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941955"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Starter</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2237173" y="224237"/>
            <a:ext cx="9635222" cy="499682"/>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761142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R) Icebreake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941955"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Icebreaker</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2237173" y="224237"/>
            <a:ext cx="9635222" cy="499682"/>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Before we begin the lesson…</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776768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R) Icebreake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941955"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Wrap-up</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2237173" y="224237"/>
            <a:ext cx="9635222" cy="499682"/>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Before we go…</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210531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1" i="0" dirty="0">
                <a:latin typeface="Century Gothic" panose="020B0502020202020204" pitchFamily="34" charset="0"/>
              </a:rPr>
              <a:t>Reviewing what we know</a:t>
            </a: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4C223F"/>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3465035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374633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396011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00859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4C223F"/>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FFB6F2"/>
          </a:solidFill>
          <a:ln>
            <a:noFill/>
          </a:ln>
        </p:spPr>
        <p:txBody>
          <a:bodyPr wrap="square" rtlCol="0" anchor="ctr">
            <a:normAutofit/>
          </a:bodyPr>
          <a:lstStyle/>
          <a:p>
            <a:pPr marL="0" indent="0">
              <a:tabLst>
                <a:tab pos="3597275" algn="l"/>
              </a:tabLst>
            </a:pPr>
            <a:r>
              <a:rPr lang="en-US" sz="6000" b="1" i="0" dirty="0">
                <a:solidFill>
                  <a:srgbClr val="4C223F"/>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270073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145445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R)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square" rtlCol="0" anchor="ctr">
            <a:normAutofit fontScale="25000" lnSpcReduction="20000"/>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25002" y="629514"/>
            <a:ext cx="5504743"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25002" y="1772516"/>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25002" y="2922543"/>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25002" y="4072570"/>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25002" y="5201522"/>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3643683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230764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80806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2820558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2777215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230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61BEF0D-F0BB-DE4B-95CE-6DB70DBA9567}" type="datetimeFigureOut">
              <a:rPr lang="en-US" smtClean="0"/>
              <a:pPr/>
              <a:t>7/22/2020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2728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S) Word Lis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208446"/>
            <a:ext cx="11578126" cy="1322388"/>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7200" b="1" i="0" dirty="0">
                <a:latin typeface="Century Gothic" panose="020B0502020202020204" pitchFamily="34" charset="0"/>
              </a:rPr>
              <a:t>   Vocabulary &amp; Spelling</a:t>
            </a:r>
          </a:p>
        </p:txBody>
      </p:sp>
      <p:cxnSp>
        <p:nvCxnSpPr>
          <p:cNvPr id="3" name="Straight Connector 2">
            <a:extLst>
              <a:ext uri="{FF2B5EF4-FFF2-40B4-BE49-F238E27FC236}">
                <a16:creationId xmlns:a16="http://schemas.microsoft.com/office/drawing/2014/main" id="{5AD15892-5882-3341-B706-D64E5ABBDC96}"/>
              </a:ext>
            </a:extLst>
          </p:cNvPr>
          <p:cNvCxnSpPr/>
          <p:nvPr userDrawn="1"/>
        </p:nvCxnSpPr>
        <p:spPr>
          <a:xfrm>
            <a:off x="6084282" y="1771650"/>
            <a:ext cx="0" cy="4572000"/>
          </a:xfrm>
          <a:prstGeom prst="line">
            <a:avLst/>
          </a:prstGeom>
          <a:ln w="28575">
            <a:solidFill>
              <a:srgbClr val="4799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AD6347-1222-7C40-97CD-5685C7FBB93B}"/>
              </a:ext>
            </a:extLst>
          </p:cNvPr>
          <p:cNvSpPr txBox="1"/>
          <p:nvPr userDrawn="1"/>
        </p:nvSpPr>
        <p:spPr>
          <a:xfrm>
            <a:off x="295219" y="1564481"/>
            <a:ext cx="5789063" cy="523220"/>
          </a:xfrm>
          <a:prstGeom prst="rect">
            <a:avLst/>
          </a:prstGeom>
          <a:noFill/>
        </p:spPr>
        <p:txBody>
          <a:bodyPr wrap="square" rtlCol="0">
            <a:spAutoFit/>
          </a:bodyPr>
          <a:lstStyle/>
          <a:p>
            <a:pPr algn="ctr"/>
            <a:r>
              <a:rPr lang="en-US" sz="2800" b="1" dirty="0">
                <a:solidFill>
                  <a:srgbClr val="1F443E"/>
                </a:solidFill>
              </a:rPr>
              <a:t>Practice Words</a:t>
            </a:r>
          </a:p>
        </p:txBody>
      </p:sp>
      <p:sp>
        <p:nvSpPr>
          <p:cNvPr id="8" name="TextBox 7">
            <a:extLst>
              <a:ext uri="{FF2B5EF4-FFF2-40B4-BE49-F238E27FC236}">
                <a16:creationId xmlns:a16="http://schemas.microsoft.com/office/drawing/2014/main" id="{DFC75BB7-22FA-3044-BE33-24527B15C19C}"/>
              </a:ext>
            </a:extLst>
          </p:cNvPr>
          <p:cNvSpPr txBox="1"/>
          <p:nvPr userDrawn="1"/>
        </p:nvSpPr>
        <p:spPr>
          <a:xfrm>
            <a:off x="6084282" y="1573349"/>
            <a:ext cx="5789063" cy="523220"/>
          </a:xfrm>
          <a:prstGeom prst="rect">
            <a:avLst/>
          </a:prstGeom>
          <a:noFill/>
        </p:spPr>
        <p:txBody>
          <a:bodyPr wrap="square" rtlCol="0">
            <a:spAutoFit/>
          </a:bodyPr>
          <a:lstStyle/>
          <a:p>
            <a:pPr algn="ctr"/>
            <a:r>
              <a:rPr lang="en-US" sz="2800" b="1" dirty="0">
                <a:solidFill>
                  <a:srgbClr val="1F443E"/>
                </a:solidFill>
              </a:rPr>
              <a:t>New Words</a:t>
            </a:r>
          </a:p>
        </p:txBody>
      </p:sp>
      <p:sp>
        <p:nvSpPr>
          <p:cNvPr id="10" name="Text Placeholder 9">
            <a:extLst>
              <a:ext uri="{FF2B5EF4-FFF2-40B4-BE49-F238E27FC236}">
                <a16:creationId xmlns:a16="http://schemas.microsoft.com/office/drawing/2014/main" id="{67D1519D-3B3A-A443-9C33-32137A836131}"/>
              </a:ext>
            </a:extLst>
          </p:cNvPr>
          <p:cNvSpPr>
            <a:spLocks noGrp="1"/>
          </p:cNvSpPr>
          <p:nvPr>
            <p:ph type="body" sz="quarter" idx="10" hasCustomPrompt="1"/>
          </p:nvPr>
        </p:nvSpPr>
        <p:spPr>
          <a:xfrm>
            <a:off x="295275" y="2457450"/>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known words for hyper-speed practice</a:t>
            </a:r>
          </a:p>
        </p:txBody>
      </p:sp>
      <p:sp>
        <p:nvSpPr>
          <p:cNvPr id="11" name="Text Placeholder 9">
            <a:extLst>
              <a:ext uri="{FF2B5EF4-FFF2-40B4-BE49-F238E27FC236}">
                <a16:creationId xmlns:a16="http://schemas.microsoft.com/office/drawing/2014/main" id="{3843A533-E319-DD4D-BFA7-5A1FB929CA5C}"/>
              </a:ext>
            </a:extLst>
          </p:cNvPr>
          <p:cNvSpPr>
            <a:spLocks noGrp="1"/>
          </p:cNvSpPr>
          <p:nvPr>
            <p:ph type="body" sz="quarter" idx="11" hasCustomPrompt="1"/>
          </p:nvPr>
        </p:nvSpPr>
        <p:spPr>
          <a:xfrm>
            <a:off x="6083732" y="2466318"/>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new words for learning definitions and spelling</a:t>
            </a:r>
          </a:p>
        </p:txBody>
      </p:sp>
    </p:spTree>
    <p:extLst>
      <p:ext uri="{BB962C8B-B14F-4D97-AF65-F5344CB8AC3E}">
        <p14:creationId xmlns:p14="http://schemas.microsoft.com/office/powerpoint/2010/main" val="2421447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S)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340896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S)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35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16018"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85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S)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045112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S)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37882" y="629514"/>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37882" y="1772516"/>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37882" y="2915518"/>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37882" y="4058520"/>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37882" y="5201522"/>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3312182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S)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89396" y="629514"/>
            <a:ext cx="5440349"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89396" y="1772516"/>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89396" y="2915518"/>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89396" y="4058520"/>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89396" y="5201522"/>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20869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S)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182155"/>
          </a:xfrm>
          <a:prstGeom prst="rect">
            <a:avLst/>
          </a:prstGeom>
          <a:solidFill>
            <a:srgbClr val="C1FFE1"/>
          </a:solidFill>
          <a:ln>
            <a:noFill/>
          </a:ln>
        </p:spPr>
        <p:txBody>
          <a:bodyPr wrap="square" rtlCol="0" anchor="ctr">
            <a:normAutofit/>
          </a:bodyPr>
          <a:lstStyle/>
          <a:p>
            <a:r>
              <a:rPr lang="en-US" sz="6000" b="1" i="0" dirty="0">
                <a:solidFill>
                  <a:srgbClr val="1F443E"/>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3460232"/>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the word apart</a:t>
            </a:r>
          </a:p>
        </p:txBody>
      </p:sp>
    </p:spTree>
    <p:extLst>
      <p:ext uri="{BB962C8B-B14F-4D97-AF65-F5344CB8AC3E}">
        <p14:creationId xmlns:p14="http://schemas.microsoft.com/office/powerpoint/2010/main" val="1809805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97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61BEF0D-F0BB-DE4B-95CE-6DB70DBA9567}" type="datetimeFigureOut">
              <a:rPr lang="en-US" smtClean="0"/>
              <a:pPr/>
              <a:t>7/22/2020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03146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C)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683F84"/>
                </a:solidFill>
                <a:latin typeface="Calibri" panose="020F0502020204030204" pitchFamily="34" charset="0"/>
                <a:cs typeface="Calibri" panose="020F0502020204030204" pitchFamily="34" charset="0"/>
              </a:rPr>
              <a:t>Think </a:t>
            </a:r>
          </a:p>
          <a:p>
            <a:r>
              <a:rPr lang="en-US" sz="3600" b="1" i="0" dirty="0">
                <a:solidFill>
                  <a:srgbClr val="683F84"/>
                </a:solidFill>
                <a:latin typeface="Calibri" panose="020F0502020204030204" pitchFamily="34" charset="0"/>
                <a:cs typeface="Calibri" panose="020F0502020204030204" pitchFamily="34" charset="0"/>
              </a:rPr>
              <a:t>Pair</a:t>
            </a:r>
          </a:p>
          <a:p>
            <a:r>
              <a:rPr lang="en-US" sz="3600" b="1" i="0" dirty="0">
                <a:solidFill>
                  <a:srgbClr val="683F84"/>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2854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C)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764454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C)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683F84"/>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9525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C)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27957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7143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9" y="1873045"/>
            <a:ext cx="1990782"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279372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C)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1420322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C)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2946876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C)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88428318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C)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87496965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C)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2098907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C)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054179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C)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679375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C)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FFB6F2"/>
          </a:solidFill>
          <a:ln>
            <a:noFill/>
          </a:ln>
        </p:spPr>
        <p:txBody>
          <a:bodyPr wrap="square" rtlCol="0" anchor="ctr">
            <a:normAutofit/>
          </a:bodyPr>
          <a:lstStyle/>
          <a:p>
            <a:r>
              <a:rPr lang="en-US" sz="6000" b="1" i="0" dirty="0">
                <a:solidFill>
                  <a:srgbClr val="382248"/>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6723374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2521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61BEF0D-F0BB-DE4B-95CE-6DB70DBA9567}" type="datetimeFigureOut">
              <a:rPr lang="en-US" smtClean="0"/>
              <a:pPr/>
              <a:t>7/22/2020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1296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0534973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585C-8B69-B043-B753-1A3000E352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CEF58-0EF9-D840-9A8F-AD0FF1E4B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6F59C-3B87-1C41-BD96-7DDB60283D1F}"/>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5" name="Footer Placeholder 4">
            <a:extLst>
              <a:ext uri="{FF2B5EF4-FFF2-40B4-BE49-F238E27FC236}">
                <a16:creationId xmlns:a16="http://schemas.microsoft.com/office/drawing/2014/main" id="{977998FC-6D47-6449-A1F6-30E23BA727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C17CDF-FC7F-5A44-9C47-53EAA5ED781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92569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3433-A2CE-6244-9F12-597922B28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97E04B-808C-9F42-BF20-9FB1B64025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01CBA-4616-FD45-8717-85954893BE41}"/>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5" name="Footer Placeholder 4">
            <a:extLst>
              <a:ext uri="{FF2B5EF4-FFF2-40B4-BE49-F238E27FC236}">
                <a16:creationId xmlns:a16="http://schemas.microsoft.com/office/drawing/2014/main" id="{16C6EC38-1217-AF4A-BF4A-8C98EFBF38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62114F-C2DD-B544-97F6-A6869EB0D8A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0519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308E-C0FD-7847-BDAC-288A4A818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F8788-D236-534A-8446-06EADB8B0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E6483-F658-9B42-B6E2-2273E7B5CD5E}"/>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5" name="Footer Placeholder 4">
            <a:extLst>
              <a:ext uri="{FF2B5EF4-FFF2-40B4-BE49-F238E27FC236}">
                <a16:creationId xmlns:a16="http://schemas.microsoft.com/office/drawing/2014/main" id="{B75ED8CC-1F14-0247-B5EB-CD3E00E47E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71B541-9920-E24C-9758-7B00FE37300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670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40DF-6BE1-F045-A153-2BC1B9F20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96841-0F00-E44A-BA16-50308628B1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D93E6-96AC-AC4B-AFB4-BD2249EF5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78163F-327D-C546-8B65-F3E9D26F31AD}"/>
              </a:ext>
            </a:extLst>
          </p:cNvPr>
          <p:cNvSpPr>
            <a:spLocks noGrp="1"/>
          </p:cNvSpPr>
          <p:nvPr>
            <p:ph type="dt" sz="half" idx="10"/>
          </p:nvPr>
        </p:nvSpPr>
        <p:spPr/>
        <p:txBody>
          <a:bodyPr/>
          <a:lstStyle/>
          <a:p>
            <a:fld id="{EB712588-04B1-427B-82EE-E8DB90309F08}" type="datetimeFigureOut">
              <a:rPr lang="en-US" smtClean="0"/>
              <a:t>7/22/2020</a:t>
            </a:fld>
            <a:endParaRPr lang="en-US" dirty="0"/>
          </a:p>
        </p:txBody>
      </p:sp>
      <p:sp>
        <p:nvSpPr>
          <p:cNvPr id="6" name="Footer Placeholder 5">
            <a:extLst>
              <a:ext uri="{FF2B5EF4-FFF2-40B4-BE49-F238E27FC236}">
                <a16:creationId xmlns:a16="http://schemas.microsoft.com/office/drawing/2014/main" id="{3AE0AD71-D318-4242-BA74-69358F17244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320061-E089-FE42-B800-B7A6FB7BC80E}"/>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523264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5FB7-2215-4149-A411-95C19165DE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8ADC7A-69C4-3449-A284-61F53D594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49C283-6034-8D45-BB1B-552F39A25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989C7E-762D-DF4F-A602-A1BF21857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E0002-87D6-C24A-A91D-B990D374A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668C5-B842-794E-B9EA-875D34A8FB78}"/>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8" name="Footer Placeholder 7">
            <a:extLst>
              <a:ext uri="{FF2B5EF4-FFF2-40B4-BE49-F238E27FC236}">
                <a16:creationId xmlns:a16="http://schemas.microsoft.com/office/drawing/2014/main" id="{5A28C667-CE46-ED48-8821-9DB111E861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72B333B-9FFF-2A4D-AC87-7E27A855E7E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335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690E-17E1-DE4E-B5A2-5BA6EBD016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2D7D25-037D-964F-A4AF-09A211E2C271}"/>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4" name="Footer Placeholder 3">
            <a:extLst>
              <a:ext uri="{FF2B5EF4-FFF2-40B4-BE49-F238E27FC236}">
                <a16:creationId xmlns:a16="http://schemas.microsoft.com/office/drawing/2014/main" id="{43E9663C-8167-6847-8432-42DEF7FF28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A0131-4841-D843-9AC9-055AC2F2CC4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4196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2A51B5-09FC-864D-98FE-16F163363C6C}"/>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3" name="Footer Placeholder 2">
            <a:extLst>
              <a:ext uri="{FF2B5EF4-FFF2-40B4-BE49-F238E27FC236}">
                <a16:creationId xmlns:a16="http://schemas.microsoft.com/office/drawing/2014/main" id="{9A9FE577-AF6A-204B-8987-548A9FD823E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EA56DD6-090D-EE44-86E5-9EFB2159941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5179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D02F1-BD0C-1C49-A3BA-25D110E62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B73BB6-219E-004E-9277-DBD25B22A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6C13EE-ADDA-1745-A0D2-E1055F03E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4BDD4-3C99-5F44-923E-0DF1F92E92E7}"/>
              </a:ext>
            </a:extLst>
          </p:cNvPr>
          <p:cNvSpPr>
            <a:spLocks noGrp="1"/>
          </p:cNvSpPr>
          <p:nvPr>
            <p:ph type="dt" sz="half" idx="10"/>
          </p:nvPr>
        </p:nvSpPr>
        <p:spPr/>
        <p:txBody>
          <a:bodyPr/>
          <a:lstStyle/>
          <a:p>
            <a:fld id="{42A54C80-263E-416B-A8E0-580EDEADCBDC}" type="datetimeFigureOut">
              <a:rPr lang="en-US" smtClean="0"/>
              <a:t>7/22/2020</a:t>
            </a:fld>
            <a:endParaRPr lang="en-US" dirty="0"/>
          </a:p>
        </p:txBody>
      </p:sp>
      <p:sp>
        <p:nvSpPr>
          <p:cNvPr id="6" name="Footer Placeholder 5">
            <a:extLst>
              <a:ext uri="{FF2B5EF4-FFF2-40B4-BE49-F238E27FC236}">
                <a16:creationId xmlns:a16="http://schemas.microsoft.com/office/drawing/2014/main" id="{E8C8318F-B631-4E46-8340-D22F039FA8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748A4C-A384-AF47-A837-C46A99AA163B}"/>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542843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456D-8FD1-A343-BC21-599F10E4C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8D8699-A379-934C-9848-BD600A5D0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82C27-0E15-8840-96CE-D0F006334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ED90E-797F-5C43-AD81-B1B3F85ECEED}"/>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6" name="Footer Placeholder 5">
            <a:extLst>
              <a:ext uri="{FF2B5EF4-FFF2-40B4-BE49-F238E27FC236}">
                <a16:creationId xmlns:a16="http://schemas.microsoft.com/office/drawing/2014/main" id="{711EDEC2-1761-E34F-87C9-7E697178CB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43B737-D7BA-5E4C-AF00-66D590E0D3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20287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AFF8-63E3-0A40-8D7C-457B91F6B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20475-B697-E541-A6DF-92AF025383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4675E-25C2-DB4B-B732-E675B20FD120}"/>
              </a:ext>
            </a:extLst>
          </p:cNvPr>
          <p:cNvSpPr>
            <a:spLocks noGrp="1"/>
          </p:cNvSpPr>
          <p:nvPr>
            <p:ph type="dt" sz="half" idx="10"/>
          </p:nvPr>
        </p:nvSpPr>
        <p:spPr/>
        <p:txBody>
          <a:bodyPr/>
          <a:lstStyle/>
          <a:p>
            <a:fld id="{55C6B4A9-1611-4792-9094-5F34BCA07E0B}" type="datetimeFigureOut">
              <a:rPr lang="en-US" smtClean="0"/>
              <a:t>7/22/2020</a:t>
            </a:fld>
            <a:endParaRPr lang="en-US" dirty="0"/>
          </a:p>
        </p:txBody>
      </p:sp>
      <p:sp>
        <p:nvSpPr>
          <p:cNvPr id="5" name="Footer Placeholder 4">
            <a:extLst>
              <a:ext uri="{FF2B5EF4-FFF2-40B4-BE49-F238E27FC236}">
                <a16:creationId xmlns:a16="http://schemas.microsoft.com/office/drawing/2014/main" id="{C89AA116-B5A0-BA4A-927E-F785DA392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934329-E529-1C4A-B234-47CEB980DC90}"/>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529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Concept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9235698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039D1-DA12-DF4C-B907-75F31632F8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DE494C-36A5-2747-BF3C-397154210C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58C0A-6161-4F4D-A944-A3BF9791D897}"/>
              </a:ext>
            </a:extLst>
          </p:cNvPr>
          <p:cNvSpPr>
            <a:spLocks noGrp="1"/>
          </p:cNvSpPr>
          <p:nvPr>
            <p:ph type="dt" sz="half" idx="10"/>
          </p:nvPr>
        </p:nvSpPr>
        <p:spPr/>
        <p:txBody>
          <a:bodyPr/>
          <a:lstStyle/>
          <a:p>
            <a:fld id="{B61BEF0D-F0BB-DE4B-95CE-6DB70DBA9567}" type="datetimeFigureOut">
              <a:rPr lang="en-US" smtClean="0"/>
              <a:pPr/>
              <a:t>7/22/2020</a:t>
            </a:fld>
            <a:endParaRPr lang="en-US" dirty="0"/>
          </a:p>
        </p:txBody>
      </p:sp>
      <p:sp>
        <p:nvSpPr>
          <p:cNvPr id="5" name="Footer Placeholder 4">
            <a:extLst>
              <a:ext uri="{FF2B5EF4-FFF2-40B4-BE49-F238E27FC236}">
                <a16:creationId xmlns:a16="http://schemas.microsoft.com/office/drawing/2014/main" id="{B5F5B78C-A430-9642-82D9-6A2FCFBA58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96C11C-7346-FA48-B12E-8225F91ED1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8758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WA Curriculum Links">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A818BD2-76D9-4873-BDFF-9E1B5AC1DAE1}"/>
              </a:ext>
            </a:extLst>
          </p:cNvPr>
          <p:cNvSpPr>
            <a:spLocks noGrp="1"/>
          </p:cNvSpPr>
          <p:nvPr>
            <p:ph type="body" sz="quarter" idx="16" hasCustomPrompt="1"/>
          </p:nvPr>
        </p:nvSpPr>
        <p:spPr>
          <a:xfrm>
            <a:off x="280558" y="1462643"/>
            <a:ext cx="11506476" cy="51332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Lesson links to WA Curriculum. This information is for teachers and doesn’t need to be shown to students.</a:t>
            </a:r>
            <a:br>
              <a:rPr lang="en-AU" dirty="0"/>
            </a:br>
            <a:r>
              <a:rPr lang="en-AU" dirty="0"/>
              <a:t/>
            </a:r>
            <a:br>
              <a:rPr lang="en-AU" dirty="0"/>
            </a:br>
            <a:r>
              <a:rPr lang="en-AU" dirty="0"/>
              <a:t>This slide is hidden from your show.</a:t>
            </a:r>
            <a:br>
              <a:rPr lang="en-AU" dirty="0"/>
            </a:br>
            <a:r>
              <a:rPr lang="en-US" dirty="0"/>
              <a:t/>
            </a:r>
            <a:br>
              <a:rPr lang="en-US" dirty="0"/>
            </a:br>
            <a:r>
              <a:rPr lang="en-US" dirty="0"/>
              <a:t>Click to add text.</a:t>
            </a:r>
          </a:p>
        </p:txBody>
      </p:sp>
      <p:sp>
        <p:nvSpPr>
          <p:cNvPr id="5" name="TextBox 4">
            <a:extLst>
              <a:ext uri="{FF2B5EF4-FFF2-40B4-BE49-F238E27FC236}">
                <a16:creationId xmlns:a16="http://schemas.microsoft.com/office/drawing/2014/main" id="{AECAD2F5-517D-4CB7-B38C-BA695208D5EB}"/>
              </a:ext>
            </a:extLst>
          </p:cNvPr>
          <p:cNvSpPr txBox="1"/>
          <p:nvPr userDrawn="1"/>
        </p:nvSpPr>
        <p:spPr>
          <a:xfrm>
            <a:off x="280557" y="262082"/>
            <a:ext cx="4417173"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AU" sz="1400" b="0" i="0" dirty="0">
                <a:solidFill>
                  <a:schemeClr val="bg1"/>
                </a:solidFill>
                <a:latin typeface="Arial Rounded MT Bold" panose="020F0704030504030204" pitchFamily="34" charset="0"/>
                <a:cs typeface="Futura Medium" panose="020B0602020204020303" pitchFamily="34" charset="-79"/>
              </a:rPr>
              <a:t>WA Curriculum Links – Information for Teachers</a:t>
            </a:r>
          </a:p>
        </p:txBody>
      </p:sp>
      <p:sp>
        <p:nvSpPr>
          <p:cNvPr id="6" name="Text Placeholder 6">
            <a:extLst>
              <a:ext uri="{FF2B5EF4-FFF2-40B4-BE49-F238E27FC236}">
                <a16:creationId xmlns:a16="http://schemas.microsoft.com/office/drawing/2014/main" id="{30F458F6-6799-4882-BEC4-EC0B1F570DEC}"/>
              </a:ext>
            </a:extLst>
          </p:cNvPr>
          <p:cNvSpPr>
            <a:spLocks noGrp="1"/>
          </p:cNvSpPr>
          <p:nvPr>
            <p:ph type="body" sz="quarter" idx="12"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Type your Learning Objective here.</a:t>
            </a:r>
            <a:endParaRPr lang="en-US" dirty="0"/>
          </a:p>
        </p:txBody>
      </p:sp>
    </p:spTree>
    <p:extLst>
      <p:ext uri="{BB962C8B-B14F-4D97-AF65-F5344CB8AC3E}">
        <p14:creationId xmlns:p14="http://schemas.microsoft.com/office/powerpoint/2010/main" val="3090733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237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R) Daily Ed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C59CC9-2027-4926-95DF-D473C7C8B21B}"/>
              </a:ext>
            </a:extLst>
          </p:cNvPr>
          <p:cNvSpPr txBox="1"/>
          <p:nvPr userDrawn="1"/>
        </p:nvSpPr>
        <p:spPr>
          <a:xfrm>
            <a:off x="1451429" y="262082"/>
            <a:ext cx="3759200" cy="369085"/>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AU" sz="1400" b="0" i="0" dirty="0">
                <a:solidFill>
                  <a:schemeClr val="bg1"/>
                </a:solidFill>
                <a:latin typeface="Arial Rounded MT Bold" panose="020F0704030504030204" pitchFamily="34" charset="0"/>
                <a:cs typeface="Futura Medium" panose="020B0602020204020303" pitchFamily="34" charset="-79"/>
              </a:rPr>
              <a:t>Sit down and begin this task immediately</a:t>
            </a:r>
          </a:p>
        </p:txBody>
      </p:sp>
      <p:sp>
        <p:nvSpPr>
          <p:cNvPr id="8" name="TextBox 7">
            <a:extLst>
              <a:ext uri="{FF2B5EF4-FFF2-40B4-BE49-F238E27FC236}">
                <a16:creationId xmlns:a16="http://schemas.microsoft.com/office/drawing/2014/main" id="{B089974F-B611-4EBA-AAAD-C992984C2655}"/>
              </a:ext>
            </a:extLst>
          </p:cNvPr>
          <p:cNvSpPr txBox="1"/>
          <p:nvPr userDrawn="1"/>
        </p:nvSpPr>
        <p:spPr>
          <a:xfrm>
            <a:off x="280558" y="262082"/>
            <a:ext cx="996700"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Do Now</a:t>
            </a:r>
          </a:p>
        </p:txBody>
      </p:sp>
      <p:sp>
        <p:nvSpPr>
          <p:cNvPr id="14" name="Text Placeholder 6">
            <a:extLst>
              <a:ext uri="{FF2B5EF4-FFF2-40B4-BE49-F238E27FC236}">
                <a16:creationId xmlns:a16="http://schemas.microsoft.com/office/drawing/2014/main" id="{62374AE5-740E-4EF6-BDA8-AD9F77D2E402}"/>
              </a:ext>
            </a:extLst>
          </p:cNvPr>
          <p:cNvSpPr>
            <a:spLocks noGrp="1"/>
          </p:cNvSpPr>
          <p:nvPr>
            <p:ph type="body" sz="quarter" idx="12"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US" dirty="0"/>
              <a:t>Explain what students need to do. </a:t>
            </a:r>
            <a:br>
              <a:rPr lang="en-US" dirty="0"/>
            </a:br>
            <a:endParaRPr lang="en-US" dirty="0"/>
          </a:p>
        </p:txBody>
      </p:sp>
      <p:sp>
        <p:nvSpPr>
          <p:cNvPr id="15" name="Text Placeholder 2">
            <a:extLst>
              <a:ext uri="{FF2B5EF4-FFF2-40B4-BE49-F238E27FC236}">
                <a16:creationId xmlns:a16="http://schemas.microsoft.com/office/drawing/2014/main" id="{1844C978-19D7-46E2-B79E-B20155BA89E7}"/>
              </a:ext>
            </a:extLst>
          </p:cNvPr>
          <p:cNvSpPr>
            <a:spLocks noGrp="1"/>
          </p:cNvSpPr>
          <p:nvPr>
            <p:ph type="body" sz="quarter" idx="15" hasCustomPrompt="1"/>
          </p:nvPr>
        </p:nvSpPr>
        <p:spPr>
          <a:xfrm>
            <a:off x="280558" y="1462644"/>
            <a:ext cx="11506476" cy="51332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US" dirty="0"/>
              <a:t>Enter in your task.</a:t>
            </a:r>
            <a:br>
              <a:rPr lang="en-US" dirty="0"/>
            </a:br>
            <a:r>
              <a:rPr lang="en-US" dirty="0"/>
              <a:t/>
            </a:r>
            <a:br>
              <a:rPr lang="en-US" dirty="0"/>
            </a:br>
            <a:r>
              <a:rPr lang="en-US" dirty="0"/>
              <a:t>Click to add text. Delete textbox if unneeded. </a:t>
            </a:r>
          </a:p>
        </p:txBody>
      </p:sp>
    </p:spTree>
    <p:extLst>
      <p:ext uri="{BB962C8B-B14F-4D97-AF65-F5344CB8AC3E}">
        <p14:creationId xmlns:p14="http://schemas.microsoft.com/office/powerpoint/2010/main" val="2852509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R) Recite">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Box 6">
            <a:extLst>
              <a:ext uri="{FF2B5EF4-FFF2-40B4-BE49-F238E27FC236}">
                <a16:creationId xmlns:a16="http://schemas.microsoft.com/office/drawing/2014/main" id="{1011CE44-95E4-4C6E-8D8B-41CCD6B35C2D}"/>
              </a:ext>
            </a:extLst>
          </p:cNvPr>
          <p:cNvSpPr txBox="1"/>
          <p:nvPr userDrawn="1"/>
        </p:nvSpPr>
        <p:spPr>
          <a:xfrm>
            <a:off x="280557" y="262082"/>
            <a:ext cx="1077187"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Re(teach)</a:t>
            </a:r>
          </a:p>
        </p:txBody>
      </p:sp>
      <p:sp>
        <p:nvSpPr>
          <p:cNvPr id="10" name="Text Placeholder 6">
            <a:extLst>
              <a:ext uri="{FF2B5EF4-FFF2-40B4-BE49-F238E27FC236}">
                <a16:creationId xmlns:a16="http://schemas.microsoft.com/office/drawing/2014/main" id="{3A36E411-28DA-4098-8A25-8C3C8AD90B33}"/>
              </a:ext>
            </a:extLst>
          </p:cNvPr>
          <p:cNvSpPr>
            <a:spLocks noGrp="1"/>
          </p:cNvSpPr>
          <p:nvPr>
            <p:ph type="body" sz="quarter" idx="13" hasCustomPrompt="1"/>
          </p:nvPr>
        </p:nvSpPr>
        <p:spPr>
          <a:xfrm>
            <a:off x="280557" y="805337"/>
            <a:ext cx="11481952" cy="49699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1" name="Text Placeholder 2">
            <a:extLst>
              <a:ext uri="{FF2B5EF4-FFF2-40B4-BE49-F238E27FC236}">
                <a16:creationId xmlns:a16="http://schemas.microsoft.com/office/drawing/2014/main" id="{3172405F-5716-468A-BB1E-99861FFCB465}"/>
              </a:ext>
            </a:extLst>
          </p:cNvPr>
          <p:cNvSpPr>
            <a:spLocks noGrp="1"/>
          </p:cNvSpPr>
          <p:nvPr>
            <p:ph type="body" sz="quarter" idx="15" hasCustomPrompt="1"/>
          </p:nvPr>
        </p:nvSpPr>
        <p:spPr>
          <a:xfrm>
            <a:off x="280558" y="1476498"/>
            <a:ext cx="11506476" cy="51194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US" dirty="0"/>
              <a:t>Go over the steps they already know from this unit, or from relevant prior knowledge.  </a:t>
            </a:r>
            <a:br>
              <a:rPr lang="en-US" dirty="0"/>
            </a:br>
            <a:r>
              <a:rPr lang="en-US" dirty="0"/>
              <a:t/>
            </a:r>
            <a:br>
              <a:rPr lang="en-US" dirty="0"/>
            </a:br>
            <a:r>
              <a:rPr lang="en-AU" dirty="0"/>
              <a:t>All of the answers should be displayed clearly for students. </a:t>
            </a:r>
            <a:br>
              <a:rPr lang="en-AU" dirty="0"/>
            </a:br>
            <a:r>
              <a:rPr lang="en-AU" dirty="0"/>
              <a:t/>
            </a:r>
            <a:br>
              <a:rPr lang="en-AU" dirty="0"/>
            </a:br>
            <a:r>
              <a:rPr lang="en-AU" dirty="0"/>
              <a:t>Students at this step are at track with me/read with me steps.</a:t>
            </a:r>
            <a:br>
              <a:rPr lang="en-AU" dirty="0"/>
            </a:br>
            <a:r>
              <a:rPr lang="en-US" dirty="0"/>
              <a:t/>
            </a:r>
            <a:br>
              <a:rPr lang="en-US" dirty="0"/>
            </a:br>
            <a:r>
              <a:rPr lang="en-US" dirty="0"/>
              <a:t>Click to add text. Delete textbox if unneeded. </a:t>
            </a:r>
          </a:p>
        </p:txBody>
      </p:sp>
    </p:spTree>
    <p:extLst>
      <p:ext uri="{BB962C8B-B14F-4D97-AF65-F5344CB8AC3E}">
        <p14:creationId xmlns:p14="http://schemas.microsoft.com/office/powerpoint/2010/main" val="40170369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R) Recall">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9" name="TextBox 8">
            <a:extLst>
              <a:ext uri="{FF2B5EF4-FFF2-40B4-BE49-F238E27FC236}">
                <a16:creationId xmlns:a16="http://schemas.microsoft.com/office/drawing/2014/main" id="{56B0E9EF-C072-49CE-9514-CD457EE95DB9}"/>
              </a:ext>
            </a:extLst>
          </p:cNvPr>
          <p:cNvSpPr txBox="1"/>
          <p:nvPr userDrawn="1"/>
        </p:nvSpPr>
        <p:spPr>
          <a:xfrm>
            <a:off x="280558" y="262082"/>
            <a:ext cx="982186"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Retrieve</a:t>
            </a:r>
          </a:p>
        </p:txBody>
      </p:sp>
      <p:sp>
        <p:nvSpPr>
          <p:cNvPr id="10" name="Text Placeholder 6">
            <a:extLst>
              <a:ext uri="{FF2B5EF4-FFF2-40B4-BE49-F238E27FC236}">
                <a16:creationId xmlns:a16="http://schemas.microsoft.com/office/drawing/2014/main" id="{D11CF63B-7632-447F-B321-9789C106CA52}"/>
              </a:ext>
            </a:extLst>
          </p:cNvPr>
          <p:cNvSpPr>
            <a:spLocks noGrp="1"/>
          </p:cNvSpPr>
          <p:nvPr>
            <p:ph type="body" sz="quarter" idx="13" hasCustomPrompt="1"/>
          </p:nvPr>
        </p:nvSpPr>
        <p:spPr>
          <a:xfrm>
            <a:off x="280557" y="805337"/>
            <a:ext cx="11481952" cy="49699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C69BF684-094C-4086-BBA0-8EA483477F79}"/>
              </a:ext>
            </a:extLst>
          </p:cNvPr>
          <p:cNvSpPr>
            <a:spLocks noGrp="1"/>
          </p:cNvSpPr>
          <p:nvPr>
            <p:ph type="body" sz="quarter" idx="15" hasCustomPrompt="1"/>
          </p:nvPr>
        </p:nvSpPr>
        <p:spPr>
          <a:xfrm>
            <a:off x="280558" y="1476498"/>
            <a:ext cx="11506476" cy="51194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At this point the information should be removed and students, first as a group and then as individuals, should be able to recall it.</a:t>
            </a:r>
            <a:br>
              <a:rPr lang="en-AU" dirty="0"/>
            </a:br>
            <a:r>
              <a:rPr lang="en-AU" dirty="0"/>
              <a:t/>
            </a:r>
            <a:br>
              <a:rPr lang="en-AU" dirty="0"/>
            </a:br>
            <a:r>
              <a:rPr lang="en-US" dirty="0"/>
              <a:t>Click to add text. Delete textbox if unneeded. </a:t>
            </a:r>
          </a:p>
        </p:txBody>
      </p:sp>
    </p:spTree>
    <p:extLst>
      <p:ext uri="{BB962C8B-B14F-4D97-AF65-F5344CB8AC3E}">
        <p14:creationId xmlns:p14="http://schemas.microsoft.com/office/powerpoint/2010/main" val="1568979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R) Apply">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8" name="TextBox 7">
            <a:extLst>
              <a:ext uri="{FF2B5EF4-FFF2-40B4-BE49-F238E27FC236}">
                <a16:creationId xmlns:a16="http://schemas.microsoft.com/office/drawing/2014/main" id="{AC654E54-CAC9-4F2F-AA80-55A84549B89E}"/>
              </a:ext>
            </a:extLst>
          </p:cNvPr>
          <p:cNvSpPr txBox="1"/>
          <p:nvPr userDrawn="1"/>
        </p:nvSpPr>
        <p:spPr>
          <a:xfrm>
            <a:off x="280558" y="262082"/>
            <a:ext cx="982186"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Apply</a:t>
            </a:r>
          </a:p>
        </p:txBody>
      </p:sp>
      <p:sp>
        <p:nvSpPr>
          <p:cNvPr id="9" name="Text Placeholder 6">
            <a:extLst>
              <a:ext uri="{FF2B5EF4-FFF2-40B4-BE49-F238E27FC236}">
                <a16:creationId xmlns:a16="http://schemas.microsoft.com/office/drawing/2014/main" id="{B3E95AC1-7531-4639-975B-21368D744727}"/>
              </a:ext>
            </a:extLst>
          </p:cNvPr>
          <p:cNvSpPr>
            <a:spLocks noGrp="1"/>
          </p:cNvSpPr>
          <p:nvPr>
            <p:ph type="body" sz="quarter" idx="13" hasCustomPrompt="1"/>
          </p:nvPr>
        </p:nvSpPr>
        <p:spPr>
          <a:xfrm>
            <a:off x="280557" y="805337"/>
            <a:ext cx="11481952" cy="51084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E913797E-7ED2-48B9-87A3-251518F8AEF7}"/>
              </a:ext>
            </a:extLst>
          </p:cNvPr>
          <p:cNvSpPr>
            <a:spLocks noGrp="1"/>
          </p:cNvSpPr>
          <p:nvPr>
            <p:ph type="body" sz="quarter" idx="15" hasCustomPrompt="1"/>
          </p:nvPr>
        </p:nvSpPr>
        <p:spPr>
          <a:xfrm>
            <a:off x="280558" y="1490352"/>
            <a:ext cx="11506476" cy="510556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US" dirty="0"/>
              <a:t>Ask students to apply this knowledge to a problem or specific context.</a:t>
            </a:r>
            <a:br>
              <a:rPr lang="en-US" dirty="0"/>
            </a:br>
            <a:r>
              <a:rPr lang="en-AU" dirty="0"/>
              <a:t/>
            </a:r>
            <a:br>
              <a:rPr lang="en-AU" dirty="0"/>
            </a:br>
            <a:r>
              <a:rPr lang="en-US" dirty="0"/>
              <a:t>Steps here must be explicit and listed simply enough such that students are able to apply their understanding to examples and non-examples.</a:t>
            </a:r>
            <a:br>
              <a:rPr lang="en-US" dirty="0"/>
            </a:br>
            <a:r>
              <a:rPr lang="en-US" dirty="0"/>
              <a:t/>
            </a:r>
            <a:br>
              <a:rPr lang="en-US" dirty="0"/>
            </a:br>
            <a:r>
              <a:rPr lang="en-AU" dirty="0"/>
              <a:t>Click to add text. Delete textbox if unneeded. </a:t>
            </a:r>
            <a:endParaRPr lang="en-US" dirty="0"/>
          </a:p>
        </p:txBody>
      </p:sp>
    </p:spTree>
    <p:extLst>
      <p:ext uri="{BB962C8B-B14F-4D97-AF65-F5344CB8AC3E}">
        <p14:creationId xmlns:p14="http://schemas.microsoft.com/office/powerpoint/2010/main" val="15405949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2D0F5F-0DBB-47A9-9535-5081A996AADA}"/>
              </a:ext>
            </a:extLst>
          </p:cNvPr>
          <p:cNvSpPr txBox="1"/>
          <p:nvPr userDrawn="1"/>
        </p:nvSpPr>
        <p:spPr>
          <a:xfrm>
            <a:off x="9146009" y="602344"/>
            <a:ext cx="2034232" cy="358796"/>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Learning Objective</a:t>
            </a:r>
          </a:p>
        </p:txBody>
      </p:sp>
      <p:sp>
        <p:nvSpPr>
          <p:cNvPr id="13" name="TextBox 12">
            <a:extLst>
              <a:ext uri="{FF2B5EF4-FFF2-40B4-BE49-F238E27FC236}">
                <a16:creationId xmlns:a16="http://schemas.microsoft.com/office/drawing/2014/main" id="{B727232C-B92E-457E-B352-F618EC28E4D8}"/>
              </a:ext>
            </a:extLst>
          </p:cNvPr>
          <p:cNvSpPr txBox="1"/>
          <p:nvPr userDrawn="1"/>
        </p:nvSpPr>
        <p:spPr>
          <a:xfrm>
            <a:off x="8926325" y="2926415"/>
            <a:ext cx="2260256" cy="358796"/>
          </a:xfrm>
          <a:custGeom>
            <a:avLst/>
            <a:gdLst>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2017486 w 2017486"/>
              <a:gd name="connsiteY4" fmla="*/ 307570 h 369085"/>
              <a:gd name="connsiteX5" fmla="*/ 1955971 w 2017486"/>
              <a:gd name="connsiteY5" fmla="*/ 369085 h 369085"/>
              <a:gd name="connsiteX6" fmla="*/ 61515 w 2017486"/>
              <a:gd name="connsiteY6" fmla="*/ 369085 h 369085"/>
              <a:gd name="connsiteX7" fmla="*/ 0 w 2017486"/>
              <a:gd name="connsiteY7" fmla="*/ 307570 h 369085"/>
              <a:gd name="connsiteX8" fmla="*/ 0 w 2017486"/>
              <a:gd name="connsiteY8" fmla="*/ 61515 h 369085"/>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2017486 w 2017486"/>
              <a:gd name="connsiteY4" fmla="*/ 307570 h 369085"/>
              <a:gd name="connsiteX5" fmla="*/ 1674617 w 2017486"/>
              <a:gd name="connsiteY5" fmla="*/ 348988 h 369085"/>
              <a:gd name="connsiteX6" fmla="*/ 61515 w 2017486"/>
              <a:gd name="connsiteY6" fmla="*/ 369085 h 369085"/>
              <a:gd name="connsiteX7" fmla="*/ 0 w 2017486"/>
              <a:gd name="connsiteY7" fmla="*/ 307570 h 369085"/>
              <a:gd name="connsiteX8" fmla="*/ 0 w 2017486"/>
              <a:gd name="connsiteY8" fmla="*/ 61515 h 369085"/>
              <a:gd name="connsiteX0" fmla="*/ 0 w 2017486"/>
              <a:gd name="connsiteY0" fmla="*/ 61515 h 369085"/>
              <a:gd name="connsiteX1" fmla="*/ 61515 w 2017486"/>
              <a:gd name="connsiteY1" fmla="*/ 0 h 369085"/>
              <a:gd name="connsiteX2" fmla="*/ 1955971 w 2017486"/>
              <a:gd name="connsiteY2" fmla="*/ 0 h 369085"/>
              <a:gd name="connsiteX3" fmla="*/ 2017486 w 2017486"/>
              <a:gd name="connsiteY3" fmla="*/ 61515 h 369085"/>
              <a:gd name="connsiteX4" fmla="*/ 1896905 w 2017486"/>
              <a:gd name="connsiteY4" fmla="*/ 197039 h 369085"/>
              <a:gd name="connsiteX5" fmla="*/ 1674617 w 2017486"/>
              <a:gd name="connsiteY5" fmla="*/ 348988 h 369085"/>
              <a:gd name="connsiteX6" fmla="*/ 61515 w 2017486"/>
              <a:gd name="connsiteY6" fmla="*/ 369085 h 369085"/>
              <a:gd name="connsiteX7" fmla="*/ 0 w 2017486"/>
              <a:gd name="connsiteY7" fmla="*/ 307570 h 369085"/>
              <a:gd name="connsiteX8" fmla="*/ 0 w 2017486"/>
              <a:gd name="connsiteY8" fmla="*/ 61515 h 369085"/>
              <a:gd name="connsiteX0" fmla="*/ 0 w 2007437"/>
              <a:gd name="connsiteY0" fmla="*/ 68942 h 376512"/>
              <a:gd name="connsiteX1" fmla="*/ 61515 w 2007437"/>
              <a:gd name="connsiteY1" fmla="*/ 7427 h 376512"/>
              <a:gd name="connsiteX2" fmla="*/ 1955971 w 2007437"/>
              <a:gd name="connsiteY2" fmla="*/ 7427 h 376512"/>
              <a:gd name="connsiteX3" fmla="*/ 2007437 w 2007437"/>
              <a:gd name="connsiteY3" fmla="*/ 18700 h 376512"/>
              <a:gd name="connsiteX4" fmla="*/ 1896905 w 2007437"/>
              <a:gd name="connsiteY4" fmla="*/ 204466 h 376512"/>
              <a:gd name="connsiteX5" fmla="*/ 1674617 w 2007437"/>
              <a:gd name="connsiteY5" fmla="*/ 356415 h 376512"/>
              <a:gd name="connsiteX6" fmla="*/ 61515 w 2007437"/>
              <a:gd name="connsiteY6" fmla="*/ 376512 h 376512"/>
              <a:gd name="connsiteX7" fmla="*/ 0 w 2007437"/>
              <a:gd name="connsiteY7" fmla="*/ 314997 h 376512"/>
              <a:gd name="connsiteX8" fmla="*/ 0 w 2007437"/>
              <a:gd name="connsiteY8" fmla="*/ 68942 h 37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437" h="376512">
                <a:moveTo>
                  <a:pt x="0" y="68942"/>
                </a:moveTo>
                <a:cubicBezTo>
                  <a:pt x="0" y="34968"/>
                  <a:pt x="27541" y="7427"/>
                  <a:pt x="61515" y="7427"/>
                </a:cubicBezTo>
                <a:lnTo>
                  <a:pt x="1955971" y="7427"/>
                </a:lnTo>
                <a:cubicBezTo>
                  <a:pt x="1989945" y="7427"/>
                  <a:pt x="2007437" y="-15274"/>
                  <a:pt x="2007437" y="18700"/>
                </a:cubicBezTo>
                <a:lnTo>
                  <a:pt x="1896905" y="204466"/>
                </a:lnTo>
                <a:cubicBezTo>
                  <a:pt x="1896905" y="238440"/>
                  <a:pt x="1708591" y="356415"/>
                  <a:pt x="1674617" y="356415"/>
                </a:cubicBezTo>
                <a:cubicBezTo>
                  <a:pt x="1043132" y="356415"/>
                  <a:pt x="693000" y="376512"/>
                  <a:pt x="61515" y="376512"/>
                </a:cubicBezTo>
                <a:cubicBezTo>
                  <a:pt x="27541" y="376512"/>
                  <a:pt x="0" y="348971"/>
                  <a:pt x="0" y="314997"/>
                </a:cubicBezTo>
                <a:lnTo>
                  <a:pt x="0" y="68942"/>
                </a:lnTo>
                <a:close/>
              </a:path>
            </a:pathLst>
          </a:cu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US" sz="1400" b="0" i="0" dirty="0">
                <a:solidFill>
                  <a:schemeClr val="bg1"/>
                </a:solidFill>
                <a:latin typeface="Arial Rounded MT Bold" panose="020F0704030504030204" pitchFamily="34" charset="0"/>
                <a:cs typeface="Futura Medium" panose="020B0602020204020303" pitchFamily="34" charset="-79"/>
              </a:rPr>
              <a:t>Think - Pair - Share</a:t>
            </a:r>
          </a:p>
        </p:txBody>
      </p:sp>
      <p:sp>
        <p:nvSpPr>
          <p:cNvPr id="15" name="Text Placeholder 2">
            <a:extLst>
              <a:ext uri="{FF2B5EF4-FFF2-40B4-BE49-F238E27FC236}">
                <a16:creationId xmlns:a16="http://schemas.microsoft.com/office/drawing/2014/main" id="{D8D8F44C-757A-43E7-8713-76A89DF6C4D9}"/>
              </a:ext>
            </a:extLst>
          </p:cNvPr>
          <p:cNvSpPr>
            <a:spLocks noGrp="1"/>
          </p:cNvSpPr>
          <p:nvPr>
            <p:ph type="body" sz="quarter" idx="16" hasCustomPrompt="1"/>
          </p:nvPr>
        </p:nvSpPr>
        <p:spPr>
          <a:xfrm>
            <a:off x="432958" y="3689575"/>
            <a:ext cx="10745582" cy="2651940"/>
          </a:xfrm>
          <a:prstGeom prst="round2DiagRect">
            <a:avLst/>
          </a:prstGeom>
          <a:noFill/>
          <a:ln w="38100">
            <a:solidFill>
              <a:srgbClr val="1891AC"/>
            </a:solidFill>
          </a:ln>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ea typeface="Verdana" panose="020B0604030504040204" pitchFamily="34" charset="0"/>
              </a:defRPr>
            </a:lvl1pPr>
          </a:lstStyle>
          <a:p>
            <a:pPr lvl="0"/>
            <a:r>
              <a:rPr lang="en-AU" dirty="0"/>
              <a:t/>
            </a:r>
            <a:br>
              <a:rPr lang="en-AU" dirty="0"/>
            </a:br>
            <a:r>
              <a:rPr lang="en-AU" dirty="0"/>
              <a:t>State a specific task you will be setting at the end of the lesson,</a:t>
            </a:r>
            <a:br>
              <a:rPr lang="en-AU" dirty="0"/>
            </a:br>
            <a:r>
              <a:rPr lang="en-AU" dirty="0"/>
              <a:t>to assess whether students have been successful</a:t>
            </a:r>
            <a:br>
              <a:rPr lang="en-AU" dirty="0"/>
            </a:br>
            <a:r>
              <a:rPr lang="en-AU" dirty="0"/>
              <a:t>in obtaining the learning objective.</a:t>
            </a:r>
          </a:p>
          <a:p>
            <a:pPr lvl="0"/>
            <a:endParaRPr lang="en-AU" dirty="0"/>
          </a:p>
        </p:txBody>
      </p:sp>
      <p:sp>
        <p:nvSpPr>
          <p:cNvPr id="10" name="Text Placeholder 2">
            <a:extLst>
              <a:ext uri="{FF2B5EF4-FFF2-40B4-BE49-F238E27FC236}">
                <a16:creationId xmlns:a16="http://schemas.microsoft.com/office/drawing/2014/main" id="{C2A00B02-7DD1-4010-8743-E8E43F8620E6}"/>
              </a:ext>
            </a:extLst>
          </p:cNvPr>
          <p:cNvSpPr>
            <a:spLocks noGrp="1"/>
          </p:cNvSpPr>
          <p:nvPr>
            <p:ph type="body" sz="quarter" idx="18" hasCustomPrompt="1"/>
          </p:nvPr>
        </p:nvSpPr>
        <p:spPr>
          <a:xfrm>
            <a:off x="432958" y="602344"/>
            <a:ext cx="10745582" cy="2651940"/>
          </a:xfrm>
          <a:prstGeom prst="round2DiagRect">
            <a:avLst/>
          </a:prstGeom>
          <a:ln w="38100">
            <a:solidFill>
              <a:srgbClr val="154983"/>
            </a:solidFill>
          </a:ln>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ea typeface="Verdana" panose="020B0604030504040204" pitchFamily="34" charset="0"/>
              </a:defRPr>
            </a:lvl1pPr>
          </a:lstStyle>
          <a:p>
            <a:pPr lvl="0"/>
            <a:r>
              <a:rPr lang="en-AU" dirty="0"/>
              <a:t>A statement describing what the students</a:t>
            </a:r>
            <a:br>
              <a:rPr lang="en-AU" dirty="0"/>
            </a:br>
            <a:r>
              <a:rPr lang="en-AU" dirty="0"/>
              <a:t>will be able to do by the end of the lesson.</a:t>
            </a:r>
            <a:br>
              <a:rPr lang="en-AU" dirty="0"/>
            </a:br>
            <a:r>
              <a:rPr lang="en-AU" dirty="0"/>
              <a:t/>
            </a:r>
            <a:br>
              <a:rPr lang="en-AU" dirty="0"/>
            </a:br>
            <a:r>
              <a:rPr lang="en-AU" dirty="0"/>
              <a:t>E.g. ‘Write direct speech using</a:t>
            </a:r>
            <a:br>
              <a:rPr lang="en-AU" dirty="0"/>
            </a:br>
            <a:r>
              <a:rPr lang="en-AU" dirty="0"/>
              <a:t>correct punctuation and grammar.’</a:t>
            </a:r>
          </a:p>
        </p:txBody>
      </p:sp>
      <p:sp>
        <p:nvSpPr>
          <p:cNvPr id="6" name="TextBox 5">
            <a:extLst>
              <a:ext uri="{FF2B5EF4-FFF2-40B4-BE49-F238E27FC236}">
                <a16:creationId xmlns:a16="http://schemas.microsoft.com/office/drawing/2014/main" id="{AB21FC50-7983-4BBE-87BD-F3ED203B330F}"/>
              </a:ext>
            </a:extLst>
          </p:cNvPr>
          <p:cNvSpPr txBox="1"/>
          <p:nvPr userDrawn="1"/>
        </p:nvSpPr>
        <p:spPr>
          <a:xfrm>
            <a:off x="9146009" y="3677498"/>
            <a:ext cx="2034234" cy="358796"/>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Success Criteria</a:t>
            </a:r>
          </a:p>
        </p:txBody>
      </p:sp>
    </p:spTree>
    <p:extLst>
      <p:ext uri="{BB962C8B-B14F-4D97-AF65-F5344CB8AC3E}">
        <p14:creationId xmlns:p14="http://schemas.microsoft.com/office/powerpoint/2010/main" val="38570878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8" name="TextBox 7">
            <a:extLst>
              <a:ext uri="{FF2B5EF4-FFF2-40B4-BE49-F238E27FC236}">
                <a16:creationId xmlns:a16="http://schemas.microsoft.com/office/drawing/2014/main" id="{A682B46B-FF7E-4F09-84E5-D2FC08A7453D}"/>
              </a:ext>
            </a:extLst>
          </p:cNvPr>
          <p:cNvSpPr txBox="1"/>
          <p:nvPr userDrawn="1"/>
        </p:nvSpPr>
        <p:spPr>
          <a:xfrm>
            <a:off x="280557" y="235982"/>
            <a:ext cx="2462642"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Activate Prior Knowledge</a:t>
            </a:r>
          </a:p>
        </p:txBody>
      </p:sp>
      <p:sp>
        <p:nvSpPr>
          <p:cNvPr id="10" name="Text Placeholder 6">
            <a:extLst>
              <a:ext uri="{FF2B5EF4-FFF2-40B4-BE49-F238E27FC236}">
                <a16:creationId xmlns:a16="http://schemas.microsoft.com/office/drawing/2014/main" id="{C8716F3D-E89C-4FB6-8991-204A78425576}"/>
              </a:ext>
            </a:extLst>
          </p:cNvPr>
          <p:cNvSpPr>
            <a:spLocks noGrp="1"/>
          </p:cNvSpPr>
          <p:nvPr>
            <p:ph type="body" sz="quarter" idx="13" hasCustomPrompt="1"/>
          </p:nvPr>
        </p:nvSpPr>
        <p:spPr>
          <a:xfrm>
            <a:off x="280557" y="805337"/>
            <a:ext cx="11481952" cy="48313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22DE5282-F00B-4C94-ABE1-D449B1DC7A55}"/>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Link previous learning, or a universal experience, to the topic being studied taught. For example, key concepts already learnt in this unit, or something we all do in our lives that will connect to the learning. </a:t>
            </a:r>
            <a:br>
              <a:rPr lang="en-AU" dirty="0"/>
            </a:br>
            <a:r>
              <a:rPr lang="en-AU" dirty="0"/>
              <a:t/>
            </a:r>
            <a:br>
              <a:rPr lang="en-AU" dirty="0"/>
            </a:br>
            <a:r>
              <a:rPr lang="en-AU" dirty="0"/>
              <a:t>Click to add text. Delete textbox if unneeded. </a:t>
            </a:r>
          </a:p>
        </p:txBody>
      </p:sp>
    </p:spTree>
    <p:extLst>
      <p:ext uri="{BB962C8B-B14F-4D97-AF65-F5344CB8AC3E}">
        <p14:creationId xmlns:p14="http://schemas.microsoft.com/office/powerpoint/2010/main" val="29789183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EI) Content Developm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4E1E29-E5E1-4CA6-AE28-873DC4095433}"/>
              </a:ext>
            </a:extLst>
          </p:cNvPr>
          <p:cNvSpPr txBox="1"/>
          <p:nvPr userDrawn="1"/>
        </p:nvSpPr>
        <p:spPr>
          <a:xfrm>
            <a:off x="280557" y="237294"/>
            <a:ext cx="2206171"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Concept Development</a:t>
            </a:r>
          </a:p>
        </p:txBody>
      </p:sp>
      <p:sp>
        <p:nvSpPr>
          <p:cNvPr id="11" name="Text Placeholder 6">
            <a:extLst>
              <a:ext uri="{FF2B5EF4-FFF2-40B4-BE49-F238E27FC236}">
                <a16:creationId xmlns:a16="http://schemas.microsoft.com/office/drawing/2014/main" id="{492D3A20-F902-4F74-96C6-B8576FA0A5F9}"/>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2" name="Text Placeholder 2">
            <a:extLst>
              <a:ext uri="{FF2B5EF4-FFF2-40B4-BE49-F238E27FC236}">
                <a16:creationId xmlns:a16="http://schemas.microsoft.com/office/drawing/2014/main" id="{F940C2C1-B592-48FA-B23E-0B742216BD9C}"/>
              </a:ext>
            </a:extLst>
          </p:cNvPr>
          <p:cNvSpPr>
            <a:spLocks noGrp="1"/>
          </p:cNvSpPr>
          <p:nvPr>
            <p:ph type="body" sz="quarter" idx="15" hasCustomPrompt="1"/>
          </p:nvPr>
        </p:nvSpPr>
        <p:spPr>
          <a:xfrm>
            <a:off x="280558" y="1528994"/>
            <a:ext cx="11506476" cy="506692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The teacher explains the concepts and steps that lead to the learning objective.</a:t>
            </a:r>
            <a:br>
              <a:rPr lang="en-AU" dirty="0"/>
            </a:br>
            <a:r>
              <a:rPr lang="en-AU" dirty="0"/>
              <a:t/>
            </a:r>
            <a:br>
              <a:rPr lang="en-AU" dirty="0"/>
            </a:br>
            <a:r>
              <a:rPr lang="en-AU" dirty="0"/>
              <a:t>Click to add text. Delete textbox if unneeded.</a:t>
            </a:r>
          </a:p>
        </p:txBody>
      </p:sp>
    </p:spTree>
    <p:extLst>
      <p:ext uri="{BB962C8B-B14F-4D97-AF65-F5344CB8AC3E}">
        <p14:creationId xmlns:p14="http://schemas.microsoft.com/office/powerpoint/2010/main" val="2835652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p:nvSpPr>
        <p:spPr>
          <a:xfrm>
            <a:off x="295275" y="590550"/>
            <a:ext cx="4199996" cy="352425"/>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563943891"/>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EI) Learning Objective Check-Poi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AFC5FA-369C-4782-AADD-4AA792552CCE}"/>
              </a:ext>
            </a:extLst>
          </p:cNvPr>
          <p:cNvSpPr txBox="1"/>
          <p:nvPr userDrawn="1"/>
        </p:nvSpPr>
        <p:spPr>
          <a:xfrm>
            <a:off x="280557" y="262082"/>
            <a:ext cx="2096883"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1400" b="0" i="0" dirty="0">
                <a:solidFill>
                  <a:schemeClr val="bg1"/>
                </a:solidFill>
                <a:latin typeface="Arial Rounded MT Bold" panose="020F0704030504030204" pitchFamily="34" charset="0"/>
                <a:cs typeface="Futura Medium" panose="020B0602020204020303" pitchFamily="34" charset="-79"/>
              </a:rPr>
              <a:t>Learning Objective</a:t>
            </a:r>
          </a:p>
        </p:txBody>
      </p:sp>
      <p:sp>
        <p:nvSpPr>
          <p:cNvPr id="10" name="TextBox 9">
            <a:extLst>
              <a:ext uri="{FF2B5EF4-FFF2-40B4-BE49-F238E27FC236}">
                <a16:creationId xmlns:a16="http://schemas.microsoft.com/office/drawing/2014/main" id="{7AF08B4B-E640-473F-B8AA-1E4E9B3B48B0}"/>
              </a:ext>
            </a:extLst>
          </p:cNvPr>
          <p:cNvSpPr txBox="1"/>
          <p:nvPr userDrawn="1"/>
        </p:nvSpPr>
        <p:spPr>
          <a:xfrm>
            <a:off x="2538955" y="262081"/>
            <a:ext cx="1378856" cy="369085"/>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lvl="0" algn="ctr"/>
            <a:r>
              <a:rPr lang="en-US" sz="1400" b="0" i="0" dirty="0">
                <a:solidFill>
                  <a:schemeClr val="bg1"/>
                </a:solidFill>
                <a:latin typeface="Arial Rounded MT Bold" panose="020F0704030504030204" pitchFamily="34" charset="0"/>
                <a:cs typeface="Futura Medium" panose="020B0602020204020303" pitchFamily="34" charset="-79"/>
              </a:rPr>
              <a:t>Check-Point</a:t>
            </a:r>
          </a:p>
        </p:txBody>
      </p:sp>
      <p:sp>
        <p:nvSpPr>
          <p:cNvPr id="14" name="Text Placeholder 6">
            <a:extLst>
              <a:ext uri="{FF2B5EF4-FFF2-40B4-BE49-F238E27FC236}">
                <a16:creationId xmlns:a16="http://schemas.microsoft.com/office/drawing/2014/main" id="{69A90307-86DC-4E81-B72A-634C7F3AE2F8}"/>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Type Learning Objective here</a:t>
            </a:r>
          </a:p>
        </p:txBody>
      </p:sp>
      <p:sp>
        <p:nvSpPr>
          <p:cNvPr id="15" name="Text Placeholder 2">
            <a:extLst>
              <a:ext uri="{FF2B5EF4-FFF2-40B4-BE49-F238E27FC236}">
                <a16:creationId xmlns:a16="http://schemas.microsoft.com/office/drawing/2014/main" id="{6C420CF9-6D10-4BAB-B5BF-6B9BD72B6D59}"/>
              </a:ext>
            </a:extLst>
          </p:cNvPr>
          <p:cNvSpPr>
            <a:spLocks noGrp="1"/>
          </p:cNvSpPr>
          <p:nvPr>
            <p:ph type="body" sz="quarter" idx="15" hasCustomPrompt="1"/>
          </p:nvPr>
        </p:nvSpPr>
        <p:spPr>
          <a:xfrm>
            <a:off x="280558" y="1504206"/>
            <a:ext cx="11506476" cy="509171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A check-point to see if students have mastered the learning objective and skill taught.</a:t>
            </a:r>
            <a:br>
              <a:rPr lang="en-AU" dirty="0"/>
            </a:br>
            <a:r>
              <a:rPr lang="en-AU" dirty="0"/>
              <a:t/>
            </a:r>
            <a:br>
              <a:rPr lang="en-AU" dirty="0"/>
            </a:br>
            <a:r>
              <a:rPr lang="en-AU" dirty="0"/>
              <a:t>This in an opportunity to introduce an exit ticket and/or to revisit the 'success criteria' from the start of the lesson.</a:t>
            </a:r>
            <a:br>
              <a:rPr lang="en-AU" dirty="0"/>
            </a:br>
            <a:r>
              <a:rPr lang="en-AU" dirty="0"/>
              <a:t/>
            </a:r>
            <a:br>
              <a:rPr lang="en-AU" dirty="0"/>
            </a:br>
            <a:r>
              <a:rPr lang="en-AU" dirty="0"/>
              <a:t>Click to add text. Delete textbox if unneeded. </a:t>
            </a:r>
          </a:p>
        </p:txBody>
      </p:sp>
    </p:spTree>
    <p:extLst>
      <p:ext uri="{BB962C8B-B14F-4D97-AF65-F5344CB8AC3E}">
        <p14:creationId xmlns:p14="http://schemas.microsoft.com/office/powerpoint/2010/main" val="6039157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EI) Relevance">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6">
            <a:extLst>
              <a:ext uri="{FF2B5EF4-FFF2-40B4-BE49-F238E27FC236}">
                <a16:creationId xmlns:a16="http://schemas.microsoft.com/office/drawing/2014/main" id="{4D5CF975-FE77-4584-8A13-310A2FB3AA2C}"/>
              </a:ext>
            </a:extLst>
          </p:cNvPr>
          <p:cNvSpPr>
            <a:spLocks noGrp="1"/>
          </p:cNvSpPr>
          <p:nvPr>
            <p:ph type="body" sz="quarter" idx="13" hasCustomPrompt="1"/>
          </p:nvPr>
        </p:nvSpPr>
        <p:spPr>
          <a:xfrm>
            <a:off x="280557" y="805337"/>
            <a:ext cx="11481952" cy="46928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
        <p:nvSpPr>
          <p:cNvPr id="13" name="Text Placeholder 2">
            <a:extLst>
              <a:ext uri="{FF2B5EF4-FFF2-40B4-BE49-F238E27FC236}">
                <a16:creationId xmlns:a16="http://schemas.microsoft.com/office/drawing/2014/main" id="{C58DA2ED-C3C3-4225-85A6-2F2B9B6E6D3A}"/>
              </a:ext>
            </a:extLst>
          </p:cNvPr>
          <p:cNvSpPr>
            <a:spLocks noGrp="1"/>
          </p:cNvSpPr>
          <p:nvPr>
            <p:ph type="body" sz="quarter" idx="15" hasCustomPrompt="1"/>
          </p:nvPr>
        </p:nvSpPr>
        <p:spPr>
          <a:xfrm>
            <a:off x="280558" y="1442328"/>
            <a:ext cx="11506476" cy="515358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Explain to the students why the learning of this content is important. </a:t>
            </a:r>
            <a:br>
              <a:rPr lang="en-AU" dirty="0"/>
            </a:br>
            <a:r>
              <a:rPr lang="en-AU" dirty="0"/>
              <a:t/>
            </a:r>
            <a:br>
              <a:rPr lang="en-AU" dirty="0"/>
            </a:br>
            <a:r>
              <a:rPr lang="en-AU" dirty="0"/>
              <a:t>Click to add text. Delete textbox if unneeded. </a:t>
            </a:r>
          </a:p>
        </p:txBody>
      </p:sp>
      <p:sp>
        <p:nvSpPr>
          <p:cNvPr id="15" name="TextBox 14">
            <a:extLst>
              <a:ext uri="{FF2B5EF4-FFF2-40B4-BE49-F238E27FC236}">
                <a16:creationId xmlns:a16="http://schemas.microsoft.com/office/drawing/2014/main" id="{24A7D410-B6E6-4344-985E-6DA6AAC529CD}"/>
              </a:ext>
            </a:extLst>
          </p:cNvPr>
          <p:cNvSpPr txBox="1"/>
          <p:nvPr userDrawn="1"/>
        </p:nvSpPr>
        <p:spPr>
          <a:xfrm>
            <a:off x="280557" y="268542"/>
            <a:ext cx="133531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Relevance</a:t>
            </a:r>
          </a:p>
        </p:txBody>
      </p:sp>
    </p:spTree>
    <p:extLst>
      <p:ext uri="{BB962C8B-B14F-4D97-AF65-F5344CB8AC3E}">
        <p14:creationId xmlns:p14="http://schemas.microsoft.com/office/powerpoint/2010/main" val="15448482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R) New Top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297625" y="2268252"/>
            <a:ext cx="8660516" cy="282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0" i="0" spc="300" baseline="0" dirty="0">
                <a:solidFill>
                  <a:srgbClr val="154983"/>
                </a:solidFill>
                <a:latin typeface="Arial Rounded MT Bold" panose="020F0704030504030204" pitchFamily="34" charset="0"/>
              </a:rPr>
              <a:t>What we are learning today</a:t>
            </a:r>
            <a:endParaRPr lang="en-US" sz="7200" b="0" i="0" dirty="0">
              <a:solidFill>
                <a:srgbClr val="154983"/>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447768" y="1699225"/>
            <a:ext cx="2797472" cy="789710"/>
          </a:xfrm>
          <a:prstGeom prst="round2DiagRect">
            <a:avLst/>
          </a:prstGeom>
          <a:solidFill>
            <a:srgbClr val="1891AC"/>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r>
              <a:rPr lang="en-US" sz="3600" b="0" i="0" dirty="0">
                <a:solidFill>
                  <a:schemeClr val="bg1"/>
                </a:solidFill>
                <a:latin typeface="Arial Rounded MT Bold" panose="020F0704030504030204" pitchFamily="34" charset="0"/>
                <a:cs typeface="Futura Medium" panose="020B0602020204020303" pitchFamily="34" charset="-79"/>
              </a:rPr>
              <a:t>New Topic</a:t>
            </a:r>
          </a:p>
        </p:txBody>
      </p:sp>
    </p:spTree>
    <p:extLst>
      <p:ext uri="{BB962C8B-B14F-4D97-AF65-F5344CB8AC3E}">
        <p14:creationId xmlns:p14="http://schemas.microsoft.com/office/powerpoint/2010/main" val="3483888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EI) Independant Practic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FF8AE18-5598-4420-B589-4B8C64FC98FC}"/>
              </a:ext>
            </a:extLst>
          </p:cNvPr>
          <p:cNvSpPr txBox="1"/>
          <p:nvPr userDrawn="1"/>
        </p:nvSpPr>
        <p:spPr>
          <a:xfrm>
            <a:off x="280557" y="256356"/>
            <a:ext cx="239007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Independent Practice</a:t>
            </a:r>
            <a:endParaRPr lang="en-AU" dirty="0"/>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3" name="Text Placeholder 6">
            <a:extLst>
              <a:ext uri="{FF2B5EF4-FFF2-40B4-BE49-F238E27FC236}">
                <a16:creationId xmlns:a16="http://schemas.microsoft.com/office/drawing/2014/main" id="{45B3699A-67CA-4F3C-B6DD-68140BFD1345}"/>
              </a:ext>
            </a:extLst>
          </p:cNvPr>
          <p:cNvSpPr>
            <a:spLocks noGrp="1"/>
          </p:cNvSpPr>
          <p:nvPr>
            <p:ph type="body" sz="quarter" idx="10" hasCustomPrompt="1"/>
          </p:nvPr>
        </p:nvSpPr>
        <p:spPr>
          <a:xfrm>
            <a:off x="280557" y="805337"/>
            <a:ext cx="11481952" cy="50351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Tree>
    <p:extLst>
      <p:ext uri="{BB962C8B-B14F-4D97-AF65-F5344CB8AC3E}">
        <p14:creationId xmlns:p14="http://schemas.microsoft.com/office/powerpoint/2010/main" val="9701227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3CAB017-6B08-46C8-AB11-D62CDBCD0151}"/>
              </a:ext>
            </a:extLst>
          </p:cNvPr>
          <p:cNvSpPr txBox="1"/>
          <p:nvPr userDrawn="1"/>
        </p:nvSpPr>
        <p:spPr>
          <a:xfrm>
            <a:off x="280557" y="235982"/>
            <a:ext cx="1901371"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Skill Development </a:t>
            </a:r>
          </a:p>
        </p:txBody>
      </p:sp>
      <p:sp>
        <p:nvSpPr>
          <p:cNvPr id="12" name="Text Placeholder 2">
            <a:extLst>
              <a:ext uri="{FF2B5EF4-FFF2-40B4-BE49-F238E27FC236}">
                <a16:creationId xmlns:a16="http://schemas.microsoft.com/office/drawing/2014/main" id="{39028970-C1D7-49C2-8586-33CAAFE64036}"/>
              </a:ext>
            </a:extLst>
          </p:cNvPr>
          <p:cNvSpPr>
            <a:spLocks noGrp="1"/>
          </p:cNvSpPr>
          <p:nvPr>
            <p:ph type="body" sz="quarter" idx="15" hasCustomPrompt="1"/>
          </p:nvPr>
        </p:nvSpPr>
        <p:spPr>
          <a:xfrm>
            <a:off x="280558" y="1488744"/>
            <a:ext cx="11506476" cy="510717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Verdana" panose="020B0604030504040204" pitchFamily="34" charset="0"/>
                <a:ea typeface="Verdana" panose="020B0604030504040204" pitchFamily="34" charset="0"/>
              </a:defRPr>
            </a:lvl1pPr>
          </a:lstStyle>
          <a:p>
            <a:pPr lvl="0"/>
            <a:r>
              <a:rPr lang="en-AU" dirty="0"/>
              <a:t>Break down the skill you are teaching into simple steps. Explain each clearly, providing examples. This is the ‘I do’ part of the lesson. Include lots of Check For Understanding questions here.</a:t>
            </a:r>
            <a:br>
              <a:rPr lang="en-AU" dirty="0"/>
            </a:br>
            <a:r>
              <a:rPr lang="en-AU" dirty="0"/>
              <a:t/>
            </a:r>
            <a:br>
              <a:rPr lang="en-AU" dirty="0"/>
            </a:br>
            <a:r>
              <a:rPr lang="en-AU" dirty="0"/>
              <a:t>Click to add text. Delete textbox if unneeded. </a:t>
            </a:r>
          </a:p>
        </p:txBody>
      </p:sp>
      <p:sp>
        <p:nvSpPr>
          <p:cNvPr id="6" name="Text Placeholder 6">
            <a:extLst>
              <a:ext uri="{FF2B5EF4-FFF2-40B4-BE49-F238E27FC236}">
                <a16:creationId xmlns:a16="http://schemas.microsoft.com/office/drawing/2014/main" id="{C2AE74B7-209F-4E0F-9D89-6EE26E7A7FA3}"/>
              </a:ext>
            </a:extLst>
          </p:cNvPr>
          <p:cNvSpPr>
            <a:spLocks noGrp="1"/>
          </p:cNvSpPr>
          <p:nvPr>
            <p:ph type="body" sz="quarter" idx="13" hasCustomPrompt="1"/>
          </p:nvPr>
        </p:nvSpPr>
        <p:spPr>
          <a:xfrm>
            <a:off x="280557" y="805337"/>
            <a:ext cx="11481952" cy="524699"/>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154983"/>
                </a:solidFill>
                <a:latin typeface="Arial Rounded MT Bold" panose="020F0704030504030204" pitchFamily="34" charset="0"/>
              </a:defRPr>
            </a:lvl1pPr>
          </a:lstStyle>
          <a:p>
            <a:pPr lvl="0"/>
            <a:r>
              <a:rPr lang="en-AU" dirty="0"/>
              <a:t>Click to add text.</a:t>
            </a:r>
            <a:br>
              <a:rPr lang="en-AU" dirty="0"/>
            </a:br>
            <a:endParaRPr lang="en-AU" dirty="0"/>
          </a:p>
        </p:txBody>
      </p:sp>
    </p:spTree>
    <p:extLst>
      <p:ext uri="{BB962C8B-B14F-4D97-AF65-F5344CB8AC3E}">
        <p14:creationId xmlns:p14="http://schemas.microsoft.com/office/powerpoint/2010/main" val="355805189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56878865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png"/><Relationship Id="rId5" Type="http://schemas.openxmlformats.org/officeDocument/2006/relationships/slideLayout" Target="../slideLayouts/slideLayout41.xml"/><Relationship Id="rId10"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heme" Target="../theme/theme4.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theme" Target="../theme/theme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p:nvSpPr>
        <p:spPr>
          <a:xfrm>
            <a:off x="0" y="0"/>
            <a:ext cx="12192000" cy="6858000"/>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91DF72-2A8F-445D-BC0A-815E681E321D}"/>
              </a:ext>
            </a:extLst>
          </p:cNvPr>
          <p:cNvPicPr>
            <a:picLocks noChangeAspect="1"/>
          </p:cNvPicPr>
          <p:nvPr/>
        </p:nvPicPr>
        <p:blipFill>
          <a:blip r:embed="rId23"/>
          <a:stretch>
            <a:fillRect/>
          </a:stretch>
        </p:blipFill>
        <p:spPr>
          <a:xfrm>
            <a:off x="10475654" y="5974038"/>
            <a:ext cx="1392168" cy="659015"/>
          </a:xfrm>
          <a:prstGeom prst="rect">
            <a:avLst/>
          </a:prstGeom>
        </p:spPr>
      </p:pic>
    </p:spTree>
    <p:extLst>
      <p:ext uri="{BB962C8B-B14F-4D97-AF65-F5344CB8AC3E}">
        <p14:creationId xmlns:p14="http://schemas.microsoft.com/office/powerpoint/2010/main" val="27092569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p:nvSpPr>
        <p:spPr>
          <a:xfrm>
            <a:off x="0" y="0"/>
            <a:ext cx="12192000" cy="6858000"/>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7B421F1-3EFD-4EB1-8757-68976493B334}"/>
              </a:ext>
            </a:extLst>
          </p:cNvPr>
          <p:cNvPicPr>
            <a:picLocks noChangeAspect="1"/>
          </p:cNvPicPr>
          <p:nvPr/>
        </p:nvPicPr>
        <p:blipFill>
          <a:blip r:embed="rId17"/>
          <a:stretch>
            <a:fillRect/>
          </a:stretch>
        </p:blipFill>
        <p:spPr>
          <a:xfrm>
            <a:off x="10475654" y="5974038"/>
            <a:ext cx="1392168" cy="659015"/>
          </a:xfrm>
          <a:prstGeom prst="rect">
            <a:avLst/>
          </a:prstGeom>
        </p:spPr>
      </p:pic>
    </p:spTree>
    <p:extLst>
      <p:ext uri="{BB962C8B-B14F-4D97-AF65-F5344CB8AC3E}">
        <p14:creationId xmlns:p14="http://schemas.microsoft.com/office/powerpoint/2010/main" val="47349183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7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p:nvSpPr>
        <p:spPr>
          <a:xfrm>
            <a:off x="0" y="0"/>
            <a:ext cx="12192000" cy="6858000"/>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DBB0268-634F-494F-A534-6D6283C91351}"/>
              </a:ext>
            </a:extLst>
          </p:cNvPr>
          <p:cNvPicPr>
            <a:picLocks noChangeAspect="1"/>
          </p:cNvPicPr>
          <p:nvPr/>
        </p:nvPicPr>
        <p:blipFill>
          <a:blip r:embed="rId11"/>
          <a:stretch>
            <a:fillRect/>
          </a:stretch>
        </p:blipFill>
        <p:spPr>
          <a:xfrm>
            <a:off x="10475654" y="5974038"/>
            <a:ext cx="1392168" cy="659015"/>
          </a:xfrm>
          <a:prstGeom prst="rect">
            <a:avLst/>
          </a:prstGeom>
        </p:spPr>
      </p:pic>
    </p:spTree>
    <p:extLst>
      <p:ext uri="{BB962C8B-B14F-4D97-AF65-F5344CB8AC3E}">
        <p14:creationId xmlns:p14="http://schemas.microsoft.com/office/powerpoint/2010/main" val="59466757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72"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p:nvSpPr>
        <p:spPr>
          <a:xfrm>
            <a:off x="0" y="0"/>
            <a:ext cx="12192000" cy="6858000"/>
          </a:xfrm>
          <a:prstGeom prst="rect">
            <a:avLst/>
          </a:prstGeom>
          <a:solidFill>
            <a:srgbClr val="683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C87905-546B-40B8-A77F-8173C6D81708}"/>
              </a:ext>
            </a:extLst>
          </p:cNvPr>
          <p:cNvPicPr>
            <a:picLocks noChangeAspect="1"/>
          </p:cNvPicPr>
          <p:nvPr/>
        </p:nvPicPr>
        <p:blipFill>
          <a:blip r:embed="rId16"/>
          <a:stretch>
            <a:fillRect/>
          </a:stretch>
        </p:blipFill>
        <p:spPr>
          <a:xfrm>
            <a:off x="10475654" y="5974038"/>
            <a:ext cx="1392168" cy="659015"/>
          </a:xfrm>
          <a:prstGeom prst="rect">
            <a:avLst/>
          </a:prstGeom>
        </p:spPr>
      </p:pic>
    </p:spTree>
    <p:extLst>
      <p:ext uri="{BB962C8B-B14F-4D97-AF65-F5344CB8AC3E}">
        <p14:creationId xmlns:p14="http://schemas.microsoft.com/office/powerpoint/2010/main" val="70881739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52C70-79E0-3F4E-8C86-21588BE79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891E8F-80E7-D045-B781-B6A164C414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06AA54-5ABB-EF4D-9916-637244CB4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7/22/2020</a:t>
            </a:fld>
            <a:endParaRPr lang="en-US" dirty="0"/>
          </a:p>
        </p:txBody>
      </p:sp>
      <p:sp>
        <p:nvSpPr>
          <p:cNvPr id="5" name="Footer Placeholder 4">
            <a:extLst>
              <a:ext uri="{FF2B5EF4-FFF2-40B4-BE49-F238E27FC236}">
                <a16:creationId xmlns:a16="http://schemas.microsoft.com/office/drawing/2014/main" id="{6AEFBE9C-E714-8C48-86AA-5BC9832FD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14D2459-E8D0-E049-BE1B-B4AFAA05B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38166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90" r:id="rId15"/>
    <p:sldLayoutId id="2147483791" r:id="rId16"/>
    <p:sldLayoutId id="2147483792" r:id="rId17"/>
    <p:sldLayoutId id="2147483793" r:id="rId18"/>
    <p:sldLayoutId id="2147483794" r:id="rId19"/>
    <p:sldLayoutId id="2147483795" r:id="rId20"/>
    <p:sldLayoutId id="2147483797" r:id="rId21"/>
    <p:sldLayoutId id="2147483799" r:id="rId22"/>
    <p:sldLayoutId id="2147483802" r:id="rId23"/>
    <p:sldLayoutId id="2147483803" r:id="rId24"/>
    <p:sldLayoutId id="214748380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image" Target="../media/image6.png"/><Relationship Id="rId12"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customXml" Target="../ink/ink2.xml"/><Relationship Id="rId11"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image" Target="../media/image5.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11.png"/><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9.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79.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9.xml"/><Relationship Id="rId6" Type="http://schemas.openxmlformats.org/officeDocument/2006/relationships/image" Target="../media/image25.tiff"/><Relationship Id="rId5" Type="http://schemas.openxmlformats.org/officeDocument/2006/relationships/image" Target="../media/image1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16.tiff"/><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0.png"/><Relationship Id="rId1" Type="http://schemas.openxmlformats.org/officeDocument/2006/relationships/slideLayout" Target="../slideLayouts/slideLayout79.xml"/><Relationship Id="rId5" Type="http://schemas.openxmlformats.org/officeDocument/2006/relationships/image" Target="../media/image3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79.xml"/><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15.tiff"/><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30.png"/><Relationship Id="rId1" Type="http://schemas.openxmlformats.org/officeDocument/2006/relationships/slideLayout" Target="../slideLayouts/slideLayout79.xml"/><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2.png"/><Relationship Id="rId1" Type="http://schemas.openxmlformats.org/officeDocument/2006/relationships/slideLayout" Target="../slideLayouts/slideLayout79.xml"/><Relationship Id="rId6" Type="http://schemas.openxmlformats.org/officeDocument/2006/relationships/image" Target="../media/image25.tiff"/><Relationship Id="rId5" Type="http://schemas.openxmlformats.org/officeDocument/2006/relationships/image" Target="../media/image15.tiff"/><Relationship Id="rId4" Type="http://schemas.openxmlformats.org/officeDocument/2006/relationships/image" Target="../media/image38.tiff"/></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79.xml"/><Relationship Id="rId5" Type="http://schemas.openxmlformats.org/officeDocument/2006/relationships/image" Target="../media/image25.tiff"/><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openxmlformats.org/officeDocument/2006/relationships/image" Target="../media/image44.tiff"/><Relationship Id="rId5" Type="http://schemas.openxmlformats.org/officeDocument/2006/relationships/image" Target="../media/image32.png"/><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81.xml"/><Relationship Id="rId4" Type="http://schemas.openxmlformats.org/officeDocument/2006/relationships/image" Target="../media/image5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55.png"/><Relationship Id="rId1" Type="http://schemas.openxmlformats.org/officeDocument/2006/relationships/slideLayout" Target="../slideLayouts/slideLayout83.xml"/><Relationship Id="rId6" Type="http://schemas.openxmlformats.org/officeDocument/2006/relationships/image" Target="../media/image57.png"/><Relationship Id="rId5" Type="http://schemas.openxmlformats.org/officeDocument/2006/relationships/customXml" Target="../ink/ink6.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4.xml"/><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4">
            <a:extLst>
              <a:ext uri="{FF2B5EF4-FFF2-40B4-BE49-F238E27FC236}">
                <a16:creationId xmlns:a16="http://schemas.microsoft.com/office/drawing/2014/main"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6">
            <a:extLst>
              <a:ext uri="{FF2B5EF4-FFF2-40B4-BE49-F238E27FC236}">
                <a16:creationId xmlns:a16="http://schemas.microsoft.com/office/drawing/2014/main"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xmlns:aink="http://schemas.microsoft.com/office/drawing/2016/ink" xmlns="" Requires="p14 aink">
          <p:contentPart p14:bwMode="auto" r:id="rId3">
            <p14:nvContentPartPr>
              <p14:cNvPr id="6" name="Ink 5">
                <a:extLst>
                  <a:ext uri="{FF2B5EF4-FFF2-40B4-BE49-F238E27FC236}">
                    <a16:creationId xmlns:a16="http://schemas.microsoft.com/office/drawing/2014/main" id="{A94B6F93-12D7-B34C-822F-4C0B22FE395E}"/>
                  </a:ext>
                </a:extLst>
              </p14:cNvPr>
              <p14:cNvContentPartPr/>
              <p14:nvPr/>
            </p14:nvContentPartPr>
            <p14:xfrm>
              <a:off x="10287880" y="3190440"/>
              <a:ext cx="21240" cy="14760"/>
            </p14:xfrm>
          </p:contentPart>
        </mc:Choice>
        <mc:Fallback>
          <p:pic>
            <p:nvPicPr>
              <p:cNvPr id="6" name="Ink 5">
                <a:extLst>
                  <a:ext uri="{FF2B5EF4-FFF2-40B4-BE49-F238E27FC236}">
                    <a16:creationId xmlns:a16="http://schemas.microsoft.com/office/drawing/2014/main" id="{A94B6F93-12D7-B34C-822F-4C0B22FE395E}"/>
                  </a:ext>
                </a:extLst>
              </p:cNvPr>
              <p:cNvPicPr/>
              <p:nvPr/>
            </p:nvPicPr>
            <p:blipFill>
              <a:blip r:embed="rId4"/>
              <a:stretch>
                <a:fillRect/>
              </a:stretch>
            </p:blipFill>
            <p:spPr>
              <a:xfrm>
                <a:off x="10269880" y="3082800"/>
                <a:ext cx="56880" cy="23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6">
            <p14:nvContentPartPr>
              <p14:cNvPr id="7" name="Ink 6">
                <a:extLst>
                  <a:ext uri="{FF2B5EF4-FFF2-40B4-BE49-F238E27FC236}">
                    <a16:creationId xmlns:a16="http://schemas.microsoft.com/office/drawing/2014/main" id="{21A7679E-DFE2-354C-B529-37AEEE617D68}"/>
                  </a:ext>
                </a:extLst>
              </p14:cNvPr>
              <p14:cNvContentPartPr/>
              <p14:nvPr/>
            </p14:nvContentPartPr>
            <p14:xfrm>
              <a:off x="7844920" y="2370360"/>
              <a:ext cx="6120" cy="18000"/>
            </p14:xfrm>
          </p:contentPart>
        </mc:Choice>
        <mc:Fallback>
          <p:pic>
            <p:nvPicPr>
              <p:cNvPr id="7" name="Ink 6">
                <a:extLst>
                  <a:ext uri="{FF2B5EF4-FFF2-40B4-BE49-F238E27FC236}">
                    <a16:creationId xmlns:a16="http://schemas.microsoft.com/office/drawing/2014/main" id="{21A7679E-DFE2-354C-B529-37AEEE617D68}"/>
                  </a:ext>
                </a:extLst>
              </p:cNvPr>
              <p:cNvPicPr/>
              <p:nvPr/>
            </p:nvPicPr>
            <p:blipFill>
              <a:blip r:embed="rId7"/>
              <a:stretch>
                <a:fillRect/>
              </a:stretch>
            </p:blipFill>
            <p:spPr>
              <a:xfrm>
                <a:off x="7827280" y="2262720"/>
                <a:ext cx="41760" cy="23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
            <p14:nvContentPartPr>
              <p14:cNvPr id="8" name="Ink 7">
                <a:extLst>
                  <a:ext uri="{FF2B5EF4-FFF2-40B4-BE49-F238E27FC236}">
                    <a16:creationId xmlns:a16="http://schemas.microsoft.com/office/drawing/2014/main" id="{93686204-4622-D04C-8065-A5D212C57165}"/>
                  </a:ext>
                </a:extLst>
              </p14:cNvPr>
              <p14:cNvContentPartPr/>
              <p14:nvPr/>
            </p14:nvContentPartPr>
            <p14:xfrm>
              <a:off x="8556873" y="3689782"/>
              <a:ext cx="360" cy="360"/>
            </p14:xfrm>
          </p:contentPart>
        </mc:Choice>
        <mc:Fallback>
          <p:pic>
            <p:nvPicPr>
              <p:cNvPr id="8" name="Ink 7">
                <a:extLst>
                  <a:ext uri="{FF2B5EF4-FFF2-40B4-BE49-F238E27FC236}">
                    <a16:creationId xmlns:a16="http://schemas.microsoft.com/office/drawing/2014/main" id="{93686204-4622-D04C-8065-A5D212C57165}"/>
                  </a:ext>
                </a:extLst>
              </p:cNvPr>
              <p:cNvPicPr/>
              <p:nvPr/>
            </p:nvPicPr>
            <p:blipFill>
              <a:blip r:embed="rId9"/>
              <a:stretch>
                <a:fillRect/>
              </a:stretch>
            </p:blipFill>
            <p:spPr>
              <a:xfrm>
                <a:off x="8539233" y="3581782"/>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
            <p14:nvContentPartPr>
              <p14:cNvPr id="19" name="Ink 18">
                <a:extLst>
                  <a:ext uri="{FF2B5EF4-FFF2-40B4-BE49-F238E27FC236}">
                    <a16:creationId xmlns:a16="http://schemas.microsoft.com/office/drawing/2014/main" id="{C4794CCE-5A08-664D-95B2-585CC29B3676}"/>
                  </a:ext>
                </a:extLst>
              </p14:cNvPr>
              <p14:cNvContentPartPr/>
              <p14:nvPr/>
            </p14:nvContentPartPr>
            <p14:xfrm>
              <a:off x="667113" y="756862"/>
              <a:ext cx="3960" cy="3960"/>
            </p14:xfrm>
          </p:contentPart>
        </mc:Choice>
        <mc:Fallback>
          <p:pic>
            <p:nvPicPr>
              <p:cNvPr id="19" name="Ink 18">
                <a:extLst>
                  <a:ext uri="{FF2B5EF4-FFF2-40B4-BE49-F238E27FC236}">
                    <a16:creationId xmlns:a16="http://schemas.microsoft.com/office/drawing/2014/main" id="{C4794CCE-5A08-664D-95B2-585CC29B3676}"/>
                  </a:ext>
                </a:extLst>
              </p:cNvPr>
              <p:cNvPicPr/>
              <p:nvPr/>
            </p:nvPicPr>
            <p:blipFill>
              <a:blip r:embed="rId11"/>
              <a:stretch>
                <a:fillRect/>
              </a:stretch>
            </p:blipFill>
            <p:spPr>
              <a:xfrm>
                <a:off x="649113" y="648862"/>
                <a:ext cx="39600" cy="219600"/>
              </a:xfrm>
              <a:prstGeom prst="rect">
                <a:avLst/>
              </a:prstGeom>
            </p:spPr>
          </p:pic>
        </mc:Fallback>
      </mc:AlternateContent>
      <p:sp>
        <p:nvSpPr>
          <p:cNvPr id="10" name="TextBox 9">
            <a:extLst>
              <a:ext uri="{FF2B5EF4-FFF2-40B4-BE49-F238E27FC236}">
                <a16:creationId xmlns:a16="http://schemas.microsoft.com/office/drawing/2014/main" id="{EB040D42-7D94-E740-B143-28BED3F8A188}"/>
              </a:ext>
            </a:extLst>
          </p:cNvPr>
          <p:cNvSpPr txBox="1"/>
          <p:nvPr/>
        </p:nvSpPr>
        <p:spPr>
          <a:xfrm>
            <a:off x="209200" y="352365"/>
            <a:ext cx="1247745" cy="53035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7C67EFF4-342A-374A-90DC-9464F44B5A2B}"/>
              </a:ext>
            </a:extLst>
          </p:cNvPr>
          <p:cNvSpPr txBox="1"/>
          <p:nvPr/>
        </p:nvSpPr>
        <p:spPr>
          <a:xfrm>
            <a:off x="390109" y="4290888"/>
            <a:ext cx="2222462" cy="53035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D7CBEC60-0A5E-584C-88B1-3B7C845B3E42}"/>
              </a:ext>
            </a:extLst>
          </p:cNvPr>
          <p:cNvPicPr>
            <a:picLocks noChangeAspect="1"/>
          </p:cNvPicPr>
          <p:nvPr/>
        </p:nvPicPr>
        <p:blipFill>
          <a:blip r:embed="rId12"/>
          <a:stretch>
            <a:fillRect/>
          </a:stretch>
        </p:blipFill>
        <p:spPr>
          <a:xfrm>
            <a:off x="0" y="1"/>
            <a:ext cx="12192000" cy="5009322"/>
          </a:xfrm>
          <a:prstGeom prst="rect">
            <a:avLst/>
          </a:prstGeom>
        </p:spPr>
      </p:pic>
      <p:pic>
        <p:nvPicPr>
          <p:cNvPr id="13" name="Picture 12">
            <a:extLst>
              <a:ext uri="{FF2B5EF4-FFF2-40B4-BE49-F238E27FC236}">
                <a16:creationId xmlns:a16="http://schemas.microsoft.com/office/drawing/2014/main" id="{6E045938-6420-7748-B71E-4CB566FAC868}"/>
              </a:ext>
            </a:extLst>
          </p:cNvPr>
          <p:cNvPicPr/>
          <p:nvPr/>
        </p:nvPicPr>
        <p:blipFill>
          <a:blip r:embed="rId13">
            <a:extLst>
              <a:ext uri="{28A0092B-C50C-407E-A947-70E740481C1C}">
                <a14:useLocalDpi xmlns:a14="http://schemas.microsoft.com/office/drawing/2010/main" val="0"/>
              </a:ext>
            </a:extLst>
          </a:blip>
          <a:stretch>
            <a:fillRect/>
          </a:stretch>
        </p:blipFill>
        <p:spPr bwMode="auto">
          <a:xfrm>
            <a:off x="195639" y="5182737"/>
            <a:ext cx="1350238" cy="1511682"/>
          </a:xfrm>
          <a:prstGeom prst="rect">
            <a:avLst/>
          </a:prstGeom>
          <a:noFill/>
        </p:spPr>
      </p:pic>
      <p:sp>
        <p:nvSpPr>
          <p:cNvPr id="3" name="Subtitle 2"/>
          <p:cNvSpPr>
            <a:spLocks noGrp="1"/>
          </p:cNvSpPr>
          <p:nvPr>
            <p:ph type="subTitle" idx="1"/>
          </p:nvPr>
        </p:nvSpPr>
        <p:spPr>
          <a:xfrm>
            <a:off x="10507012" y="6509698"/>
            <a:ext cx="4023359" cy="1208141"/>
          </a:xfrm>
        </p:spPr>
        <p:txBody>
          <a:bodyPr>
            <a:normAutofit/>
          </a:bodyPr>
          <a:lstStyle/>
          <a:p>
            <a:pPr algn="l"/>
            <a:r>
              <a:rPr lang="en-US" sz="2000" dirty="0">
                <a:latin typeface="Arial Rounded MT Bold" panose="020F0704030504030204" pitchFamily="34" charset="77"/>
              </a:rPr>
              <a:t>Mr. Yates</a:t>
            </a:r>
          </a:p>
        </p:txBody>
      </p:sp>
      <p:sp>
        <p:nvSpPr>
          <p:cNvPr id="35" name="Title 1">
            <a:extLst>
              <a:ext uri="{FF2B5EF4-FFF2-40B4-BE49-F238E27FC236}">
                <a16:creationId xmlns:a16="http://schemas.microsoft.com/office/drawing/2014/main" id="{5C7C1678-BB3A-E347-8D94-9843CBCAE572}"/>
              </a:ext>
            </a:extLst>
          </p:cNvPr>
          <p:cNvSpPr txBox="1">
            <a:spLocks/>
          </p:cNvSpPr>
          <p:nvPr/>
        </p:nvSpPr>
        <p:spPr>
          <a:xfrm>
            <a:off x="5383634" y="6193842"/>
            <a:ext cx="3727111" cy="584622"/>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Arial Rounded MT Bold" panose="020F0704030504030204" pitchFamily="34" charset="77"/>
              </a:rPr>
              <a:t/>
            </a:r>
            <a:br>
              <a:rPr lang="en-US" sz="4400" dirty="0">
                <a:latin typeface="Arial Rounded MT Bold" panose="020F0704030504030204" pitchFamily="34" charset="77"/>
              </a:rPr>
            </a:br>
            <a:r>
              <a:rPr lang="en-US" sz="3000" dirty="0">
                <a:solidFill>
                  <a:srgbClr val="00C0B4"/>
                </a:solidFill>
                <a:latin typeface="Arial Rounded MT Bold" panose="020F0704030504030204" pitchFamily="34" charset="77"/>
              </a:rPr>
              <a:t>Year 7 Science</a:t>
            </a:r>
          </a:p>
        </p:txBody>
      </p:sp>
      <p:sp>
        <p:nvSpPr>
          <p:cNvPr id="2" name="Title 1"/>
          <p:cNvSpPr>
            <a:spLocks noGrp="1"/>
          </p:cNvSpPr>
          <p:nvPr>
            <p:ph type="ctrTitle"/>
          </p:nvPr>
        </p:nvSpPr>
        <p:spPr>
          <a:xfrm>
            <a:off x="1709755" y="4780421"/>
            <a:ext cx="8949662" cy="2316314"/>
          </a:xfrm>
        </p:spPr>
        <p:txBody>
          <a:bodyPr anchor="b">
            <a:normAutofit/>
          </a:bodyPr>
          <a:lstStyle/>
          <a:p>
            <a:r>
              <a:rPr lang="en-US" sz="5000" b="1" dirty="0">
                <a:solidFill>
                  <a:srgbClr val="002060"/>
                </a:solidFill>
                <a:latin typeface="Arial Rounded MT Bold" panose="020F0704030504030204" pitchFamily="34" charset="77"/>
              </a:rPr>
              <a:t>Introduction to Ecosystems</a:t>
            </a:r>
            <a:r>
              <a:rPr lang="en-US" sz="5500" b="1" dirty="0">
                <a:solidFill>
                  <a:srgbClr val="002060"/>
                </a:solidFill>
                <a:latin typeface="Arial Rounded MT Bold" panose="020F0704030504030204" pitchFamily="34" charset="77"/>
              </a:rPr>
              <a:t/>
            </a:r>
            <a:br>
              <a:rPr lang="en-US" sz="5500" b="1" dirty="0">
                <a:solidFill>
                  <a:srgbClr val="002060"/>
                </a:solidFill>
                <a:latin typeface="Arial Rounded MT Bold" panose="020F0704030504030204" pitchFamily="34" charset="77"/>
              </a:rPr>
            </a:br>
            <a:r>
              <a:rPr lang="en-US" sz="4400" dirty="0">
                <a:latin typeface="Arial Rounded MT Bold" panose="020F0704030504030204" pitchFamily="34" charset="77"/>
              </a:rPr>
              <a:t/>
            </a:r>
            <a:br>
              <a:rPr lang="en-US" sz="4400" dirty="0">
                <a:latin typeface="Arial Rounded MT Bold" panose="020F0704030504030204" pitchFamily="34" charset="77"/>
              </a:rPr>
            </a:br>
            <a:endParaRPr lang="en-US" sz="3000" dirty="0">
              <a:latin typeface="Arial Rounded MT Bold" panose="020F0704030504030204" pitchFamily="34" charset="77"/>
            </a:endParaRPr>
          </a:p>
        </p:txBody>
      </p:sp>
    </p:spTree>
    <p:extLst>
      <p:ext uri="{BB962C8B-B14F-4D97-AF65-F5344CB8AC3E}">
        <p14:creationId xmlns:p14="http://schemas.microsoft.com/office/powerpoint/2010/main" val="221869703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8ACDE-97EB-4DDB-8D0A-A13BB4F2EDD2}"/>
              </a:ext>
            </a:extLst>
          </p:cNvPr>
          <p:cNvSpPr>
            <a:spLocks noGrp="1"/>
          </p:cNvSpPr>
          <p:nvPr>
            <p:ph type="body" sz="quarter" idx="16"/>
          </p:nvPr>
        </p:nvSpPr>
        <p:spPr>
          <a:xfrm>
            <a:off x="432958" y="3673868"/>
            <a:ext cx="11194266" cy="2976313"/>
          </a:xfrm>
          <a:prstGeom prst="round2DiagRect">
            <a:avLst>
              <a:gd name="adj1" fmla="val 16667"/>
              <a:gd name="adj2" fmla="val 0"/>
            </a:avLst>
          </a:prstGeom>
        </p:spPr>
        <p:txBody>
          <a:bodyPr>
            <a:normAutofit lnSpcReduction="10000"/>
          </a:bodyPr>
          <a:lstStyle/>
          <a:p>
            <a:pPr lvl="0" algn="l"/>
            <a:endParaRPr lang="en-AU" sz="100" dirty="0"/>
          </a:p>
          <a:p>
            <a:pPr marL="514350" indent="-514350" algn="l">
              <a:buAutoNum type="arabicPeriod"/>
            </a:pPr>
            <a:endParaRPr lang="en-AU" sz="2800" dirty="0"/>
          </a:p>
          <a:p>
            <a:pPr marL="514350" indent="-514350" algn="l">
              <a:buAutoNum type="arabicPeriod"/>
            </a:pPr>
            <a:r>
              <a:rPr lang="en-AU" sz="2800" dirty="0"/>
              <a:t>Understand the interrelationship between the biosphere, ecosystems, environment's and habitats. </a:t>
            </a:r>
          </a:p>
          <a:p>
            <a:pPr marL="514350" indent="-514350" algn="l">
              <a:buAutoNum type="arabicPeriod"/>
            </a:pPr>
            <a:r>
              <a:rPr lang="en-AU" sz="2800" dirty="0"/>
              <a:t>Understand and identify the different trophic levels that exist in the food pyramid. </a:t>
            </a:r>
          </a:p>
          <a:p>
            <a:pPr marL="514350" indent="-514350" algn="l">
              <a:buAutoNum type="arabicPeriod"/>
            </a:pPr>
            <a:r>
              <a:rPr lang="en-AU" sz="2800" dirty="0"/>
              <a:t>State the role of an ecologist. </a:t>
            </a:r>
          </a:p>
          <a:p>
            <a:pPr marL="514350" indent="-514350" algn="l">
              <a:buAutoNum type="arabicPeriod"/>
            </a:pPr>
            <a:endParaRPr lang="en-AU" sz="3000" dirty="0"/>
          </a:p>
        </p:txBody>
      </p:sp>
      <p:sp>
        <p:nvSpPr>
          <p:cNvPr id="7" name="Text Placeholder 6">
            <a:extLst>
              <a:ext uri="{FF2B5EF4-FFF2-40B4-BE49-F238E27FC236}">
                <a16:creationId xmlns:a16="http://schemas.microsoft.com/office/drawing/2014/main" id="{5DB1A190-F6F8-4F27-BBED-92C0B43629F1}"/>
              </a:ext>
            </a:extLst>
          </p:cNvPr>
          <p:cNvSpPr>
            <a:spLocks noGrp="1"/>
          </p:cNvSpPr>
          <p:nvPr>
            <p:ph type="body" sz="quarter" idx="18"/>
          </p:nvPr>
        </p:nvSpPr>
        <p:spPr>
          <a:xfrm>
            <a:off x="432958" y="602511"/>
            <a:ext cx="11194266" cy="2651940"/>
          </a:xfrm>
        </p:spPr>
        <p:txBody>
          <a:bodyPr>
            <a:normAutofit/>
          </a:bodyPr>
          <a:lstStyle/>
          <a:p>
            <a:pPr algn="l"/>
            <a:r>
              <a:rPr lang="en-AU" sz="3200" dirty="0">
                <a:solidFill>
                  <a:srgbClr val="C00000"/>
                </a:solidFill>
              </a:rPr>
              <a:t>Today we are learning about: </a:t>
            </a:r>
          </a:p>
          <a:p>
            <a:pPr algn="l"/>
            <a:r>
              <a:rPr lang="en-AU" sz="3200" dirty="0">
                <a:solidFill>
                  <a:srgbClr val="004D95"/>
                </a:solidFill>
              </a:rPr>
              <a:t>The interactions of living things in ecosystems. </a:t>
            </a:r>
            <a:endParaRPr lang="en-AU" sz="3000" dirty="0">
              <a:solidFill>
                <a:srgbClr val="004D95"/>
              </a:solidFill>
            </a:endParaRPr>
          </a:p>
        </p:txBody>
      </p:sp>
    </p:spTree>
    <p:extLst>
      <p:ext uri="{BB962C8B-B14F-4D97-AF65-F5344CB8AC3E}">
        <p14:creationId xmlns:p14="http://schemas.microsoft.com/office/powerpoint/2010/main" val="3376853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D9A32B-68AD-A947-B99B-3DBA1FC99C7A}"/>
              </a:ext>
            </a:extLst>
          </p:cNvPr>
          <p:cNvSpPr txBox="1"/>
          <p:nvPr/>
        </p:nvSpPr>
        <p:spPr>
          <a:xfrm>
            <a:off x="428625" y="257175"/>
            <a:ext cx="1157288" cy="742950"/>
          </a:xfrm>
          <a:prstGeom prst="rect">
            <a:avLst/>
          </a:prstGeom>
          <a:solidFill>
            <a:schemeClr val="bg1"/>
          </a:solidFill>
        </p:spPr>
        <p:txBody>
          <a:bodyPr wrap="squar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FD846DEE-CE54-DC4E-8050-7C2C10E8C140}"/>
              </a:ext>
            </a:extLst>
          </p:cNvPr>
          <p:cNvPicPr>
            <a:picLocks noChangeAspect="1"/>
          </p:cNvPicPr>
          <p:nvPr/>
        </p:nvPicPr>
        <p:blipFill>
          <a:blip r:embed="rId2"/>
          <a:stretch>
            <a:fillRect/>
          </a:stretch>
        </p:blipFill>
        <p:spPr>
          <a:xfrm>
            <a:off x="428625" y="0"/>
            <a:ext cx="11625943" cy="6856326"/>
          </a:xfrm>
          <a:prstGeom prst="rect">
            <a:avLst/>
          </a:prstGeom>
        </p:spPr>
      </p:pic>
      <p:sp>
        <p:nvSpPr>
          <p:cNvPr id="6" name="Rectangle 5">
            <a:extLst>
              <a:ext uri="{FF2B5EF4-FFF2-40B4-BE49-F238E27FC236}">
                <a16:creationId xmlns:a16="http://schemas.microsoft.com/office/drawing/2014/main" id="{A1B57885-A1A5-6041-B1B9-A854FB1D1595}"/>
              </a:ext>
            </a:extLst>
          </p:cNvPr>
          <p:cNvSpPr/>
          <p:nvPr/>
        </p:nvSpPr>
        <p:spPr>
          <a:xfrm>
            <a:off x="855023" y="1793174"/>
            <a:ext cx="10747169" cy="2861953"/>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21986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86E9AB-E3DB-4221-8500-C1B7DF00D5B2}"/>
              </a:ext>
            </a:extLst>
          </p:cNvPr>
          <p:cNvSpPr>
            <a:spLocks noGrp="1"/>
          </p:cNvSpPr>
          <p:nvPr>
            <p:ph type="body" sz="quarter" idx="13"/>
          </p:nvPr>
        </p:nvSpPr>
        <p:spPr>
          <a:xfrm>
            <a:off x="280557" y="805337"/>
            <a:ext cx="6345874" cy="483136"/>
          </a:xfrm>
        </p:spPr>
        <p:txBody>
          <a:bodyPr>
            <a:noAutofit/>
          </a:bodyPr>
          <a:lstStyle/>
          <a:p>
            <a:r>
              <a:rPr lang="en-AU" sz="3500" dirty="0">
                <a:solidFill>
                  <a:srgbClr val="004D95"/>
                </a:solidFill>
              </a:rPr>
              <a:t>What do you already know about ecosystems? </a:t>
            </a:r>
          </a:p>
        </p:txBody>
      </p:sp>
      <p:pic>
        <p:nvPicPr>
          <p:cNvPr id="3" name="Picture 2">
            <a:extLst>
              <a:ext uri="{FF2B5EF4-FFF2-40B4-BE49-F238E27FC236}">
                <a16:creationId xmlns:a16="http://schemas.microsoft.com/office/drawing/2014/main" id="{D29ED67A-A921-FE48-85D6-23B6BAA97F23}"/>
              </a:ext>
            </a:extLst>
          </p:cNvPr>
          <p:cNvPicPr>
            <a:picLocks noChangeAspect="1"/>
          </p:cNvPicPr>
          <p:nvPr/>
        </p:nvPicPr>
        <p:blipFill>
          <a:blip r:embed="rId3"/>
          <a:stretch>
            <a:fillRect/>
          </a:stretch>
        </p:blipFill>
        <p:spPr>
          <a:xfrm>
            <a:off x="4750933" y="2318871"/>
            <a:ext cx="2425224" cy="3229881"/>
          </a:xfrm>
          <a:prstGeom prst="rect">
            <a:avLst/>
          </a:prstGeom>
        </p:spPr>
      </p:pic>
      <p:pic>
        <p:nvPicPr>
          <p:cNvPr id="4" name="Picture 3">
            <a:extLst>
              <a:ext uri="{FF2B5EF4-FFF2-40B4-BE49-F238E27FC236}">
                <a16:creationId xmlns:a16="http://schemas.microsoft.com/office/drawing/2014/main" id="{21B91BBC-F9F3-B443-95D0-29B712928380}"/>
              </a:ext>
            </a:extLst>
          </p:cNvPr>
          <p:cNvPicPr>
            <a:picLocks noChangeAspect="1"/>
          </p:cNvPicPr>
          <p:nvPr/>
        </p:nvPicPr>
        <p:blipFill>
          <a:blip r:embed="rId4"/>
          <a:stretch>
            <a:fillRect/>
          </a:stretch>
        </p:blipFill>
        <p:spPr>
          <a:xfrm>
            <a:off x="0" y="2991693"/>
            <a:ext cx="4541050" cy="2554341"/>
          </a:xfrm>
          <a:prstGeom prst="rect">
            <a:avLst/>
          </a:prstGeom>
        </p:spPr>
      </p:pic>
      <p:pic>
        <p:nvPicPr>
          <p:cNvPr id="5" name="Picture 4">
            <a:extLst>
              <a:ext uri="{FF2B5EF4-FFF2-40B4-BE49-F238E27FC236}">
                <a16:creationId xmlns:a16="http://schemas.microsoft.com/office/drawing/2014/main" id="{6626767D-1960-2540-BB02-93D95DDB2438}"/>
              </a:ext>
            </a:extLst>
          </p:cNvPr>
          <p:cNvPicPr>
            <a:picLocks noChangeAspect="1"/>
          </p:cNvPicPr>
          <p:nvPr/>
        </p:nvPicPr>
        <p:blipFill>
          <a:blip r:embed="rId5"/>
          <a:stretch>
            <a:fillRect/>
          </a:stretch>
        </p:blipFill>
        <p:spPr>
          <a:xfrm>
            <a:off x="7404880" y="2991693"/>
            <a:ext cx="4541052" cy="2554341"/>
          </a:xfrm>
          <a:prstGeom prst="rect">
            <a:avLst/>
          </a:prstGeom>
        </p:spPr>
      </p:pic>
      <p:sp>
        <p:nvSpPr>
          <p:cNvPr id="6" name="TextBox 5">
            <a:extLst>
              <a:ext uri="{FF2B5EF4-FFF2-40B4-BE49-F238E27FC236}">
                <a16:creationId xmlns:a16="http://schemas.microsoft.com/office/drawing/2014/main" id="{4015CEE3-D73E-8346-9D63-D99BC82B480C}"/>
              </a:ext>
            </a:extLst>
          </p:cNvPr>
          <p:cNvSpPr txBox="1"/>
          <p:nvPr/>
        </p:nvSpPr>
        <p:spPr>
          <a:xfrm>
            <a:off x="255054" y="1868284"/>
            <a:ext cx="8710270" cy="369332"/>
          </a:xfrm>
          <a:prstGeom prst="rect">
            <a:avLst/>
          </a:prstGeom>
          <a:noFill/>
        </p:spPr>
        <p:txBody>
          <a:bodyPr wrap="none" rtlCol="0">
            <a:spAutoFit/>
          </a:bodyPr>
          <a:lstStyle/>
          <a:p>
            <a:r>
              <a:rPr lang="en-US" dirty="0"/>
              <a:t>With your partner pick one animal from below and describe where it lives and what it eats. </a:t>
            </a:r>
          </a:p>
        </p:txBody>
      </p:sp>
      <p:grpSp>
        <p:nvGrpSpPr>
          <p:cNvPr id="17" name="Group 16">
            <a:extLst>
              <a:ext uri="{FF2B5EF4-FFF2-40B4-BE49-F238E27FC236}">
                <a16:creationId xmlns:a16="http://schemas.microsoft.com/office/drawing/2014/main" id="{B341CCB1-D9B9-DA45-A121-8127CB065108}"/>
              </a:ext>
            </a:extLst>
          </p:cNvPr>
          <p:cNvGrpSpPr/>
          <p:nvPr/>
        </p:nvGrpSpPr>
        <p:grpSpPr>
          <a:xfrm>
            <a:off x="9044609" y="200331"/>
            <a:ext cx="3147391" cy="1730232"/>
            <a:chOff x="3657599" y="1716154"/>
            <a:chExt cx="2211388" cy="1418532"/>
          </a:xfrm>
        </p:grpSpPr>
        <p:sp>
          <p:nvSpPr>
            <p:cNvPr id="18" name="TextBox 17">
              <a:extLst>
                <a:ext uri="{FF2B5EF4-FFF2-40B4-BE49-F238E27FC236}">
                  <a16:creationId xmlns:a16="http://schemas.microsoft.com/office/drawing/2014/main" id="{B4E1537D-BF77-EC45-A006-090997C56036}"/>
                </a:ext>
              </a:extLst>
            </p:cNvPr>
            <p:cNvSpPr txBox="1"/>
            <p:nvPr/>
          </p:nvSpPr>
          <p:spPr>
            <a:xfrm>
              <a:off x="3657600" y="2074896"/>
              <a:ext cx="2203768" cy="1059790"/>
            </a:xfrm>
            <a:prstGeom prst="rect">
              <a:avLst/>
            </a:prstGeom>
            <a:solidFill>
              <a:schemeClr val="bg1"/>
            </a:solidFill>
            <a:ln>
              <a:solidFill>
                <a:srgbClr val="82202A"/>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Think about: </a:t>
              </a:r>
            </a:p>
            <a:p>
              <a:pPr algn="l"/>
              <a:r>
                <a:rPr lang="en-US" sz="1300" b="1" dirty="0">
                  <a:latin typeface="Century Gothic" panose="020B0502020202020204" pitchFamily="34" charset="0"/>
                  <a:cs typeface="Futura Medium" panose="020B0602020204020303" pitchFamily="34" charset="-79"/>
                </a:rPr>
                <a:t>- Think about the conditions (environmental) the animal needs to live. </a:t>
              </a:r>
            </a:p>
            <a:p>
              <a:pPr algn="l"/>
              <a:r>
                <a:rPr lang="en-US" sz="1300" b="1" dirty="0">
                  <a:latin typeface="Century Gothic" panose="020B0502020202020204" pitchFamily="34" charset="0"/>
                  <a:cs typeface="Futura Medium" panose="020B0602020204020303" pitchFamily="34" charset="-79"/>
                </a:rPr>
                <a:t>- Think about its food sources </a:t>
              </a:r>
            </a:p>
            <a:p>
              <a:pPr algn="l"/>
              <a:r>
                <a:rPr lang="en-US" sz="1300" b="1" dirty="0">
                  <a:latin typeface="Century Gothic" panose="020B0502020202020204" pitchFamily="34" charset="0"/>
                  <a:cs typeface="Futura Medium" panose="020B0602020204020303" pitchFamily="34" charset="-79"/>
                </a:rPr>
                <a:t>- Does it have any enemies? </a:t>
              </a:r>
            </a:p>
          </p:txBody>
        </p:sp>
        <p:sp>
          <p:nvSpPr>
            <p:cNvPr id="19" name="TextBox 18">
              <a:extLst>
                <a:ext uri="{FF2B5EF4-FFF2-40B4-BE49-F238E27FC236}">
                  <a16:creationId xmlns:a16="http://schemas.microsoft.com/office/drawing/2014/main" id="{F4D360EC-079E-3549-A8AB-3B88C10186DA}"/>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pic>
        <p:nvPicPr>
          <p:cNvPr id="20" name="Picture 19">
            <a:extLst>
              <a:ext uri="{FF2B5EF4-FFF2-40B4-BE49-F238E27FC236}">
                <a16:creationId xmlns:a16="http://schemas.microsoft.com/office/drawing/2014/main" id="{F25778E8-3CB0-814A-B8F7-4BA649AFA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004" y="200331"/>
            <a:ext cx="1915320" cy="1467184"/>
          </a:xfrm>
          <a:prstGeom prst="rect">
            <a:avLst/>
          </a:prstGeom>
        </p:spPr>
      </p:pic>
    </p:spTree>
    <p:extLst>
      <p:ext uri="{BB962C8B-B14F-4D97-AF65-F5344CB8AC3E}">
        <p14:creationId xmlns:p14="http://schemas.microsoft.com/office/powerpoint/2010/main" val="44834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275DB022-35A6-4105-88A3-A19D262E98E2}"/>
              </a:ext>
            </a:extLst>
          </p:cNvPr>
          <p:cNvSpPr txBox="1">
            <a:spLocks noChangeArrowheads="1"/>
          </p:cNvSpPr>
          <p:nvPr/>
        </p:nvSpPr>
        <p:spPr bwMode="auto">
          <a:xfrm>
            <a:off x="712010" y="604419"/>
            <a:ext cx="10586254"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altLang="en-US" sz="8000" dirty="0">
                <a:latin typeface="+mj-lt"/>
              </a:rPr>
              <a:t>Ecosystem </a:t>
            </a:r>
            <a:endParaRPr lang="en-US" altLang="en-US" sz="8000" dirty="0">
              <a:latin typeface="+mj-lt"/>
            </a:endParaRPr>
          </a:p>
        </p:txBody>
      </p:sp>
      <p:sp>
        <p:nvSpPr>
          <p:cNvPr id="17" name="TextBox 16">
            <a:extLst>
              <a:ext uri="{FF2B5EF4-FFF2-40B4-BE49-F238E27FC236}">
                <a16:creationId xmlns:a16="http://schemas.microsoft.com/office/drawing/2014/main" id="{B1F93ECB-3ED5-4579-984A-F6B1BC1D97AE}"/>
              </a:ext>
            </a:extLst>
          </p:cNvPr>
          <p:cNvSpPr txBox="1"/>
          <p:nvPr/>
        </p:nvSpPr>
        <p:spPr>
          <a:xfrm>
            <a:off x="280557" y="268542"/>
            <a:ext cx="149109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New Word</a:t>
            </a:r>
            <a:endParaRPr lang="en-AU" dirty="0"/>
          </a:p>
        </p:txBody>
      </p:sp>
      <p:sp>
        <p:nvSpPr>
          <p:cNvPr id="44" name="Rectangle 43">
            <a:extLst>
              <a:ext uri="{FF2B5EF4-FFF2-40B4-BE49-F238E27FC236}">
                <a16:creationId xmlns:a16="http://schemas.microsoft.com/office/drawing/2014/main" id="{49C3F440-82B1-4812-8FE2-1FF846DDC421}"/>
              </a:ext>
            </a:extLst>
          </p:cNvPr>
          <p:cNvSpPr>
            <a:spLocks noChangeArrowheads="1"/>
          </p:cNvSpPr>
          <p:nvPr/>
        </p:nvSpPr>
        <p:spPr bwMode="auto">
          <a:xfrm>
            <a:off x="404454" y="5355135"/>
            <a:ext cx="11498334" cy="123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20000"/>
          </a:bodyPr>
          <a:lstStyle>
            <a:lvl1pPr marL="742950" indent="-7429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AU" altLang="en-US" sz="2400" dirty="0">
                <a:solidFill>
                  <a:srgbClr val="1891AC"/>
                </a:solidFill>
                <a:latin typeface="+mn-lt"/>
              </a:rPr>
              <a:t>Noun</a:t>
            </a:r>
            <a:r>
              <a:rPr lang="en-AU" altLang="en-US" sz="2400" dirty="0">
                <a:solidFill>
                  <a:srgbClr val="154983"/>
                </a:solidFill>
                <a:latin typeface="+mn-lt"/>
              </a:rPr>
              <a:t>: </a:t>
            </a:r>
            <a:r>
              <a:rPr lang="en-AU" altLang="en-US" sz="2400" b="1" dirty="0">
                <a:solidFill>
                  <a:srgbClr val="154983"/>
                </a:solidFill>
                <a:latin typeface="+mn-lt"/>
              </a:rPr>
              <a:t>A system formed by organisms interacting with each other and their non-living surroundings in a balanced way.  </a:t>
            </a:r>
          </a:p>
          <a:p>
            <a:pPr marL="0" indent="0" eaLnBrk="1" hangingPunct="1"/>
            <a:endParaRPr lang="en-AU" altLang="en-US" sz="2400" dirty="0">
              <a:solidFill>
                <a:srgbClr val="154983"/>
              </a:solidFill>
              <a:latin typeface="+mn-lt"/>
            </a:endParaRPr>
          </a:p>
          <a:p>
            <a:pPr marL="0" indent="0" eaLnBrk="1" hangingPunct="1"/>
            <a:r>
              <a:rPr lang="en-AU" altLang="en-US" sz="2400" dirty="0">
                <a:solidFill>
                  <a:srgbClr val="154983"/>
                </a:solidFill>
                <a:latin typeface="+mn-lt"/>
              </a:rPr>
              <a:t>Plural: Ecosystems (meaning more than one) </a:t>
            </a:r>
            <a:endParaRPr lang="en-AU" altLang="en-US" sz="3200" dirty="0">
              <a:solidFill>
                <a:srgbClr val="154983"/>
              </a:solidFill>
              <a:latin typeface="+mn-lt"/>
            </a:endParaRPr>
          </a:p>
        </p:txBody>
      </p:sp>
      <p:cxnSp>
        <p:nvCxnSpPr>
          <p:cNvPr id="3" name="Straight Connector 2">
            <a:extLst>
              <a:ext uri="{FF2B5EF4-FFF2-40B4-BE49-F238E27FC236}">
                <a16:creationId xmlns:a16="http://schemas.microsoft.com/office/drawing/2014/main" id="{E65E8A4F-5A3B-45AF-A5E7-311322BDF4E9}"/>
              </a:ext>
            </a:extLst>
          </p:cNvPr>
          <p:cNvCxnSpPr/>
          <p:nvPr/>
        </p:nvCxnSpPr>
        <p:spPr>
          <a:xfrm>
            <a:off x="280557" y="5193795"/>
            <a:ext cx="11746128"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Right Bracket 45">
            <a:extLst>
              <a:ext uri="{FF2B5EF4-FFF2-40B4-BE49-F238E27FC236}">
                <a16:creationId xmlns:a16="http://schemas.microsoft.com/office/drawing/2014/main" id="{BA7D86D7-41C8-4FB5-8BA5-DAB3580B733E}"/>
              </a:ext>
            </a:extLst>
          </p:cNvPr>
          <p:cNvSpPr/>
          <p:nvPr/>
        </p:nvSpPr>
        <p:spPr>
          <a:xfrm rot="5400000">
            <a:off x="4350561" y="972950"/>
            <a:ext cx="244093" cy="1510748"/>
          </a:xfrm>
          <a:prstGeom prst="rightBracket">
            <a:avLst/>
          </a:prstGeom>
          <a:ln w="57150">
            <a:solidFill>
              <a:srgbClr val="EE3C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47" name="Straight Connector 46">
            <a:extLst>
              <a:ext uri="{FF2B5EF4-FFF2-40B4-BE49-F238E27FC236}">
                <a16:creationId xmlns:a16="http://schemas.microsoft.com/office/drawing/2014/main" id="{79316070-D577-45C3-B383-9AEE618E97DB}"/>
              </a:ext>
            </a:extLst>
          </p:cNvPr>
          <p:cNvCxnSpPr>
            <a:cxnSpLocks/>
            <a:stCxn id="46" idx="2"/>
            <a:endCxn id="49" idx="0"/>
          </p:cNvCxnSpPr>
          <p:nvPr/>
        </p:nvCxnSpPr>
        <p:spPr>
          <a:xfrm flipH="1">
            <a:off x="2164027" y="1850371"/>
            <a:ext cx="2308581" cy="825671"/>
          </a:xfrm>
          <a:prstGeom prst="line">
            <a:avLst/>
          </a:prstGeom>
          <a:ln w="57150">
            <a:solidFill>
              <a:srgbClr val="EE3C56"/>
            </a:solidFill>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541992A-280B-44E6-B836-1D3D57C0EB37}"/>
              </a:ext>
            </a:extLst>
          </p:cNvPr>
          <p:cNvSpPr/>
          <p:nvPr/>
        </p:nvSpPr>
        <p:spPr>
          <a:xfrm>
            <a:off x="819572" y="2676042"/>
            <a:ext cx="2688910" cy="783193"/>
          </a:xfrm>
          <a:prstGeom prst="roundRect">
            <a:avLst/>
          </a:prstGeom>
          <a:ln w="57150">
            <a:solidFill>
              <a:srgbClr val="EE3C56"/>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AU" sz="4000" dirty="0">
                <a:solidFill>
                  <a:schemeClr val="tx1"/>
                </a:solidFill>
                <a:latin typeface="+mj-lt"/>
              </a:rPr>
              <a:t>‘Eco’</a:t>
            </a:r>
          </a:p>
        </p:txBody>
      </p:sp>
      <p:sp>
        <p:nvSpPr>
          <p:cNvPr id="50" name="Right Bracket 49">
            <a:extLst>
              <a:ext uri="{FF2B5EF4-FFF2-40B4-BE49-F238E27FC236}">
                <a16:creationId xmlns:a16="http://schemas.microsoft.com/office/drawing/2014/main" id="{5A30EA7F-A320-4E0E-9E87-A3B74DEB6AD5}"/>
              </a:ext>
            </a:extLst>
          </p:cNvPr>
          <p:cNvSpPr/>
          <p:nvPr/>
        </p:nvSpPr>
        <p:spPr>
          <a:xfrm rot="5400000">
            <a:off x="6686260" y="227517"/>
            <a:ext cx="244091" cy="3001620"/>
          </a:xfrm>
          <a:prstGeom prst="rightBracket">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E3271A26-D76B-4C21-843A-1F04B9AF2F1F}"/>
              </a:ext>
            </a:extLst>
          </p:cNvPr>
          <p:cNvCxnSpPr>
            <a:cxnSpLocks/>
            <a:stCxn id="50" idx="2"/>
            <a:endCxn id="52" idx="0"/>
          </p:cNvCxnSpPr>
          <p:nvPr/>
        </p:nvCxnSpPr>
        <p:spPr>
          <a:xfrm>
            <a:off x="6808306" y="1850373"/>
            <a:ext cx="1021810" cy="92726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D3920ADD-6326-4939-A980-1108FA9E6936}"/>
              </a:ext>
            </a:extLst>
          </p:cNvPr>
          <p:cNvSpPr/>
          <p:nvPr/>
        </p:nvSpPr>
        <p:spPr>
          <a:xfrm>
            <a:off x="6735468" y="2777633"/>
            <a:ext cx="2189295" cy="78319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AU" sz="4000" dirty="0">
                <a:solidFill>
                  <a:schemeClr val="tx1"/>
                </a:solidFill>
                <a:latin typeface="+mj-lt"/>
              </a:rPr>
              <a:t>‘system’</a:t>
            </a:r>
          </a:p>
        </p:txBody>
      </p:sp>
      <p:sp>
        <p:nvSpPr>
          <p:cNvPr id="53" name="TextBox 52">
            <a:extLst>
              <a:ext uri="{FF2B5EF4-FFF2-40B4-BE49-F238E27FC236}">
                <a16:creationId xmlns:a16="http://schemas.microsoft.com/office/drawing/2014/main" id="{211F3E35-AB4E-430B-B3D4-3A3D0421C9CD}"/>
              </a:ext>
            </a:extLst>
          </p:cNvPr>
          <p:cNvSpPr txBox="1">
            <a:spLocks noChangeArrowheads="1"/>
          </p:cNvSpPr>
          <p:nvPr/>
        </p:nvSpPr>
        <p:spPr bwMode="auto">
          <a:xfrm>
            <a:off x="5671745" y="3603148"/>
            <a:ext cx="43167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dirty="0"/>
              <a:t>system comes from the Greek </a:t>
            </a:r>
            <a:r>
              <a:rPr lang="en-AU" b="1" dirty="0"/>
              <a:t>word</a:t>
            </a:r>
            <a:r>
              <a:rPr lang="en-AU" dirty="0"/>
              <a:t> </a:t>
            </a:r>
            <a:r>
              <a:rPr lang="en-AU" dirty="0" err="1"/>
              <a:t>systema</a:t>
            </a:r>
            <a:r>
              <a:rPr lang="en-AU" dirty="0"/>
              <a:t> or "organized body, whole”.</a:t>
            </a:r>
            <a:endParaRPr lang="en-US" altLang="en-US" sz="3200" dirty="0">
              <a:latin typeface="+mn-lt"/>
            </a:endParaRPr>
          </a:p>
        </p:txBody>
      </p:sp>
      <p:sp>
        <p:nvSpPr>
          <p:cNvPr id="14" name="Rectangle 13">
            <a:extLst>
              <a:ext uri="{FF2B5EF4-FFF2-40B4-BE49-F238E27FC236}">
                <a16:creationId xmlns:a16="http://schemas.microsoft.com/office/drawing/2014/main" id="{5316AE9C-163C-4642-A817-E0767185D8DC}"/>
              </a:ext>
            </a:extLst>
          </p:cNvPr>
          <p:cNvSpPr/>
          <p:nvPr/>
        </p:nvSpPr>
        <p:spPr>
          <a:xfrm>
            <a:off x="0" y="3551761"/>
            <a:ext cx="4022084" cy="1200329"/>
          </a:xfrm>
          <a:prstGeom prst="rect">
            <a:avLst/>
          </a:prstGeom>
        </p:spPr>
        <p:txBody>
          <a:bodyPr wrap="square">
            <a:spAutoFit/>
          </a:bodyPr>
          <a:lstStyle/>
          <a:p>
            <a:pPr algn="ctr"/>
            <a:r>
              <a:rPr lang="en-AU" dirty="0"/>
              <a:t>Eco is a spin-off from the </a:t>
            </a:r>
            <a:r>
              <a:rPr lang="en-AU" b="1" dirty="0"/>
              <a:t>word ecology</a:t>
            </a:r>
            <a:r>
              <a:rPr lang="en-AU" dirty="0"/>
              <a:t> and describes anything having to do with the environment and our relation to it.</a:t>
            </a:r>
            <a:endParaRPr lang="en-US" altLang="en-US" dirty="0"/>
          </a:p>
        </p:txBody>
      </p:sp>
      <p:sp>
        <p:nvSpPr>
          <p:cNvPr id="18" name="Rectangle 17">
            <a:extLst>
              <a:ext uri="{FF2B5EF4-FFF2-40B4-BE49-F238E27FC236}">
                <a16:creationId xmlns:a16="http://schemas.microsoft.com/office/drawing/2014/main" id="{3CDBBA39-51C0-7E43-997A-992C96473DEF}"/>
              </a:ext>
            </a:extLst>
          </p:cNvPr>
          <p:cNvSpPr/>
          <p:nvPr/>
        </p:nvSpPr>
        <p:spPr>
          <a:xfrm>
            <a:off x="2011042" y="268542"/>
            <a:ext cx="7977445" cy="461665"/>
          </a:xfrm>
          <a:prstGeom prst="rect">
            <a:avLst/>
          </a:prstGeom>
        </p:spPr>
        <p:txBody>
          <a:bodyPr wrap="square">
            <a:spAutoFit/>
          </a:bodyPr>
          <a:lstStyle/>
          <a:p>
            <a:r>
              <a:rPr lang="en-AU" sz="2400" dirty="0"/>
              <a:t>An </a:t>
            </a:r>
            <a:r>
              <a:rPr lang="en-AU" sz="2400" b="1" dirty="0"/>
              <a:t>ecosystem</a:t>
            </a:r>
            <a:r>
              <a:rPr lang="en-AU" sz="2400" dirty="0"/>
              <a:t> is a short name for an ‘</a:t>
            </a:r>
            <a:r>
              <a:rPr lang="en-AU" sz="2400" b="1" dirty="0"/>
              <a:t>ecological system</a:t>
            </a:r>
            <a:r>
              <a:rPr lang="en-AU" sz="2400" dirty="0"/>
              <a:t>’ </a:t>
            </a:r>
            <a:endParaRPr lang="en-US" sz="2400" dirty="0"/>
          </a:p>
        </p:txBody>
      </p:sp>
      <p:pic>
        <p:nvPicPr>
          <p:cNvPr id="33" name="Picture 32">
            <a:extLst>
              <a:ext uri="{FF2B5EF4-FFF2-40B4-BE49-F238E27FC236}">
                <a16:creationId xmlns:a16="http://schemas.microsoft.com/office/drawing/2014/main" id="{ED5B1447-83C3-B848-852E-63925322526E}"/>
              </a:ext>
            </a:extLst>
          </p:cNvPr>
          <p:cNvPicPr>
            <a:picLocks noChangeAspect="1"/>
          </p:cNvPicPr>
          <p:nvPr/>
        </p:nvPicPr>
        <p:blipFill rotWithShape="1">
          <a:blip r:embed="rId2"/>
          <a:srcRect l="34589" t="18455" r="34602" b="21384"/>
          <a:stretch/>
        </p:blipFill>
        <p:spPr>
          <a:xfrm>
            <a:off x="10601154" y="5416415"/>
            <a:ext cx="1301634" cy="1334380"/>
          </a:xfrm>
          <a:prstGeom prst="rect">
            <a:avLst/>
          </a:prstGeom>
        </p:spPr>
      </p:pic>
    </p:spTree>
    <p:extLst>
      <p:ext uri="{BB962C8B-B14F-4D97-AF65-F5344CB8AC3E}">
        <p14:creationId xmlns:p14="http://schemas.microsoft.com/office/powerpoint/2010/main" val="70171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2BC2D-DCF3-4859-89E3-44B6F7D3B1D3}"/>
              </a:ext>
            </a:extLst>
          </p:cNvPr>
          <p:cNvSpPr>
            <a:spLocks noGrp="1"/>
          </p:cNvSpPr>
          <p:nvPr>
            <p:ph type="body" sz="quarter" idx="13"/>
          </p:nvPr>
        </p:nvSpPr>
        <p:spPr/>
        <p:txBody>
          <a:bodyPr>
            <a:noAutofit/>
          </a:bodyPr>
          <a:lstStyle/>
          <a:p>
            <a:r>
              <a:rPr lang="en-AU" sz="3400" dirty="0"/>
              <a:t>Ecosystems  </a:t>
            </a:r>
          </a:p>
        </p:txBody>
      </p:sp>
      <p:sp>
        <p:nvSpPr>
          <p:cNvPr id="3" name="Text Placeholder 2">
            <a:extLst>
              <a:ext uri="{FF2B5EF4-FFF2-40B4-BE49-F238E27FC236}">
                <a16:creationId xmlns:a16="http://schemas.microsoft.com/office/drawing/2014/main" id="{7550F64F-12CB-4F59-8C70-91F1C942126A}"/>
              </a:ext>
            </a:extLst>
          </p:cNvPr>
          <p:cNvSpPr>
            <a:spLocks noGrp="1"/>
          </p:cNvSpPr>
          <p:nvPr>
            <p:ph type="body" sz="quarter" idx="15"/>
          </p:nvPr>
        </p:nvSpPr>
        <p:spPr>
          <a:xfrm>
            <a:off x="305250" y="1416634"/>
            <a:ext cx="7834897" cy="5393007"/>
          </a:xfrm>
        </p:spPr>
        <p:txBody>
          <a:bodyPr>
            <a:normAutofit/>
          </a:bodyPr>
          <a:lstStyle/>
          <a:p>
            <a:r>
              <a:rPr lang="en-AU" sz="2000" dirty="0"/>
              <a:t>An </a:t>
            </a:r>
            <a:r>
              <a:rPr lang="en-AU" sz="2000" b="1" dirty="0"/>
              <a:t>ecosystem</a:t>
            </a:r>
            <a:r>
              <a:rPr lang="en-AU" sz="2000" dirty="0"/>
              <a:t> includes </a:t>
            </a:r>
            <a:r>
              <a:rPr lang="en-AU" sz="2000" dirty="0">
                <a:highlight>
                  <a:srgbClr val="FFFF00"/>
                </a:highlight>
              </a:rPr>
              <a:t>all living things in a specific area and their interactions with the environment around them. </a:t>
            </a:r>
          </a:p>
          <a:p>
            <a:r>
              <a:rPr lang="en-AU" sz="2000" dirty="0"/>
              <a:t>Each living thing in an </a:t>
            </a:r>
            <a:r>
              <a:rPr lang="en-AU" sz="2000" b="1" dirty="0"/>
              <a:t>ecosystem</a:t>
            </a:r>
            <a:r>
              <a:rPr lang="en-AU" sz="2000" dirty="0"/>
              <a:t> is linked to others, meaning </a:t>
            </a:r>
            <a:r>
              <a:rPr lang="en-AU" sz="2000" dirty="0">
                <a:highlight>
                  <a:srgbClr val="00FF00"/>
                </a:highlight>
              </a:rPr>
              <a:t>all living things depend on each other for survival. </a:t>
            </a:r>
          </a:p>
          <a:p>
            <a:r>
              <a:rPr lang="en-AU" sz="2000" dirty="0"/>
              <a:t>An </a:t>
            </a:r>
            <a:r>
              <a:rPr lang="en-AU" sz="2000" b="1" dirty="0"/>
              <a:t>ecosystem</a:t>
            </a:r>
            <a:r>
              <a:rPr lang="en-AU" sz="2000" dirty="0"/>
              <a:t> includes </a:t>
            </a:r>
            <a:r>
              <a:rPr lang="en-AU" sz="2000" dirty="0">
                <a:highlight>
                  <a:srgbClr val="00FFFF"/>
                </a:highlight>
              </a:rPr>
              <a:t>all the biotic (living) and abiotic (non-living) environmental factors of an area and how they interact with one another.   </a:t>
            </a:r>
          </a:p>
          <a:p>
            <a:endParaRPr lang="en-AU" dirty="0"/>
          </a:p>
          <a:p>
            <a:endParaRPr lang="en-AU" dirty="0"/>
          </a:p>
          <a:p>
            <a:endParaRPr lang="en-AU" dirty="0"/>
          </a:p>
          <a:p>
            <a:endParaRPr lang="en-AU" dirty="0"/>
          </a:p>
        </p:txBody>
      </p:sp>
      <p:grpSp>
        <p:nvGrpSpPr>
          <p:cNvPr id="12" name="Group 11">
            <a:extLst>
              <a:ext uri="{FF2B5EF4-FFF2-40B4-BE49-F238E27FC236}">
                <a16:creationId xmlns:a16="http://schemas.microsoft.com/office/drawing/2014/main" id="{A565E75A-72EA-CA48-BC53-500E6EA6B2A0}"/>
              </a:ext>
            </a:extLst>
          </p:cNvPr>
          <p:cNvGrpSpPr/>
          <p:nvPr/>
        </p:nvGrpSpPr>
        <p:grpSpPr>
          <a:xfrm>
            <a:off x="8657112" y="1330035"/>
            <a:ext cx="3534888" cy="1660144"/>
            <a:chOff x="3657599" y="1716154"/>
            <a:chExt cx="2211388" cy="1620660"/>
          </a:xfrm>
        </p:grpSpPr>
        <p:sp>
          <p:nvSpPr>
            <p:cNvPr id="14" name="TextBox 13">
              <a:extLst>
                <a:ext uri="{FF2B5EF4-FFF2-40B4-BE49-F238E27FC236}">
                  <a16:creationId xmlns:a16="http://schemas.microsoft.com/office/drawing/2014/main" id="{53C08D8F-83EA-234A-811E-2E5D6CB67F6F}"/>
                </a:ext>
              </a:extLst>
            </p:cNvPr>
            <p:cNvSpPr txBox="1"/>
            <p:nvPr/>
          </p:nvSpPr>
          <p:spPr>
            <a:xfrm>
              <a:off x="3657600" y="2074896"/>
              <a:ext cx="2203768" cy="1261918"/>
            </a:xfrm>
            <a:prstGeom prst="rect">
              <a:avLst/>
            </a:prstGeom>
            <a:solidFill>
              <a:schemeClr val="bg1"/>
            </a:solidFill>
            <a:ln>
              <a:solidFill>
                <a:srgbClr val="A14986"/>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Ecosystem: </a:t>
              </a:r>
              <a:r>
                <a:rPr lang="en-US" sz="1300" dirty="0">
                  <a:latin typeface="Century Gothic" panose="020B0502020202020204" pitchFamily="34" charset="0"/>
                  <a:cs typeface="Futura Medium" panose="020B0602020204020303" pitchFamily="34" charset="-79"/>
                </a:rPr>
                <a:t>A system formed by organisms interacting with each other and their non-living  surroundings in a balanced way.  </a:t>
              </a:r>
            </a:p>
            <a:p>
              <a:pPr algn="l"/>
              <a:r>
                <a:rPr lang="en-US" sz="1300" b="1" dirty="0">
                  <a:latin typeface="Century Gothic" panose="020B0502020202020204" pitchFamily="34" charset="0"/>
                  <a:cs typeface="Futura Medium" panose="020B0602020204020303" pitchFamily="34" charset="-79"/>
                </a:rPr>
                <a:t>Biotic: </a:t>
              </a:r>
              <a:r>
                <a:rPr lang="en-US" sz="1300" dirty="0">
                  <a:latin typeface="Century Gothic" panose="020B0502020202020204" pitchFamily="34" charset="0"/>
                  <a:cs typeface="Futura Medium" panose="020B0602020204020303" pitchFamily="34" charset="-79"/>
                </a:rPr>
                <a:t>Living </a:t>
              </a:r>
            </a:p>
            <a:p>
              <a:pPr algn="l"/>
              <a:r>
                <a:rPr lang="en-US" sz="1300" b="1" dirty="0">
                  <a:latin typeface="Century Gothic" panose="020B0502020202020204" pitchFamily="34" charset="0"/>
                  <a:cs typeface="Futura Medium" panose="020B0602020204020303" pitchFamily="34" charset="-79"/>
                </a:rPr>
                <a:t>Abiotic: </a:t>
              </a:r>
              <a:r>
                <a:rPr lang="en-US" sz="1300" dirty="0">
                  <a:latin typeface="Century Gothic" panose="020B0502020202020204" pitchFamily="34" charset="0"/>
                  <a:cs typeface="Futura Medium" panose="020B0602020204020303" pitchFamily="34" charset="-79"/>
                </a:rPr>
                <a:t>Non-Living</a:t>
              </a:r>
            </a:p>
          </p:txBody>
        </p:sp>
        <p:sp>
          <p:nvSpPr>
            <p:cNvPr id="19" name="TextBox 18">
              <a:extLst>
                <a:ext uri="{FF2B5EF4-FFF2-40B4-BE49-F238E27FC236}">
                  <a16:creationId xmlns:a16="http://schemas.microsoft.com/office/drawing/2014/main" id="{54BCB6D5-F5E3-1646-9D5D-35CF4BE9E97F}"/>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9" name="Picture 8">
            <a:extLst>
              <a:ext uri="{FF2B5EF4-FFF2-40B4-BE49-F238E27FC236}">
                <a16:creationId xmlns:a16="http://schemas.microsoft.com/office/drawing/2014/main" id="{12F1E83E-6C68-154A-910C-7858F3C57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7751" y="128111"/>
            <a:ext cx="3012070" cy="1004023"/>
          </a:xfrm>
          <a:prstGeom prst="rect">
            <a:avLst/>
          </a:prstGeom>
        </p:spPr>
      </p:pic>
      <p:pic>
        <p:nvPicPr>
          <p:cNvPr id="7" name="Picture 6">
            <a:extLst>
              <a:ext uri="{FF2B5EF4-FFF2-40B4-BE49-F238E27FC236}">
                <a16:creationId xmlns:a16="http://schemas.microsoft.com/office/drawing/2014/main" id="{78CF66BD-FB3C-F841-9D53-C66F1DAC4BF2}"/>
              </a:ext>
            </a:extLst>
          </p:cNvPr>
          <p:cNvPicPr>
            <a:picLocks noChangeAspect="1"/>
          </p:cNvPicPr>
          <p:nvPr/>
        </p:nvPicPr>
        <p:blipFill>
          <a:blip r:embed="rId4"/>
          <a:stretch>
            <a:fillRect/>
          </a:stretch>
        </p:blipFill>
        <p:spPr>
          <a:xfrm>
            <a:off x="0" y="3663182"/>
            <a:ext cx="5747657" cy="3233057"/>
          </a:xfrm>
          <a:prstGeom prst="rect">
            <a:avLst/>
          </a:prstGeom>
        </p:spPr>
      </p:pic>
      <p:grpSp>
        <p:nvGrpSpPr>
          <p:cNvPr id="13" name="Group 12">
            <a:extLst>
              <a:ext uri="{FF2B5EF4-FFF2-40B4-BE49-F238E27FC236}">
                <a16:creationId xmlns:a16="http://schemas.microsoft.com/office/drawing/2014/main" id="{2DC05984-9832-9F4E-9572-1F26AD654961}"/>
              </a:ext>
            </a:extLst>
          </p:cNvPr>
          <p:cNvGrpSpPr/>
          <p:nvPr/>
        </p:nvGrpSpPr>
        <p:grpSpPr>
          <a:xfrm>
            <a:off x="8644933" y="3343124"/>
            <a:ext cx="3534890" cy="1703934"/>
            <a:chOff x="1480140" y="2430380"/>
            <a:chExt cx="2206801" cy="830104"/>
          </a:xfrm>
          <a:solidFill>
            <a:srgbClr val="00DCD1"/>
          </a:solidFill>
        </p:grpSpPr>
        <p:sp>
          <p:nvSpPr>
            <p:cNvPr id="15" name="TextBox 14">
              <a:extLst>
                <a:ext uri="{FF2B5EF4-FFF2-40B4-BE49-F238E27FC236}">
                  <a16:creationId xmlns:a16="http://schemas.microsoft.com/office/drawing/2014/main" id="{110F32D8-E5D0-C041-9D20-5DD5D71D8A72}"/>
                </a:ext>
              </a:extLst>
            </p:cNvPr>
            <p:cNvSpPr txBox="1"/>
            <p:nvPr/>
          </p:nvSpPr>
          <p:spPr>
            <a:xfrm>
              <a:off x="1480141" y="2675721"/>
              <a:ext cx="2206800" cy="584763"/>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highlight>
                    <a:srgbClr val="FFFF00"/>
                  </a:highlight>
                  <a:latin typeface="+mj-lt"/>
                  <a:cs typeface="Futura Medium" panose="020B0602020204020303" pitchFamily="34" charset="-79"/>
                </a:rPr>
                <a:t>An ecosystem includes?</a:t>
              </a:r>
            </a:p>
            <a:p>
              <a:r>
                <a:rPr lang="en-AU" dirty="0">
                  <a:highlight>
                    <a:srgbClr val="00FF00"/>
                  </a:highlight>
                </a:rPr>
                <a:t>Each living thing in an </a:t>
              </a:r>
              <a:r>
                <a:rPr lang="en-AU" b="1" dirty="0">
                  <a:highlight>
                    <a:srgbClr val="00FF00"/>
                  </a:highlight>
                </a:rPr>
                <a:t>ecosystem</a:t>
              </a:r>
              <a:r>
                <a:rPr lang="en-AU" dirty="0">
                  <a:highlight>
                    <a:srgbClr val="00FF00"/>
                  </a:highlight>
                </a:rPr>
                <a:t> is linked to others, meaning? </a:t>
              </a:r>
            </a:p>
            <a:p>
              <a:r>
                <a:rPr lang="en-AU" dirty="0">
                  <a:highlight>
                    <a:srgbClr val="00FFFF"/>
                  </a:highlight>
                </a:rPr>
                <a:t>An </a:t>
              </a:r>
              <a:r>
                <a:rPr lang="en-AU" b="1" dirty="0">
                  <a:highlight>
                    <a:srgbClr val="00FFFF"/>
                  </a:highlight>
                </a:rPr>
                <a:t>ecosystem</a:t>
              </a:r>
              <a:r>
                <a:rPr lang="en-AU" dirty="0">
                  <a:highlight>
                    <a:srgbClr val="00FFFF"/>
                  </a:highlight>
                </a:rPr>
                <a:t> includes?</a:t>
              </a:r>
              <a:endParaRPr lang="en-US" dirty="0">
                <a:highlight>
                  <a:srgbClr val="00FFFF"/>
                </a:highlight>
                <a:latin typeface="+mj-lt"/>
                <a:cs typeface="Futura Medium" panose="020B0602020204020303" pitchFamily="34" charset="-79"/>
              </a:endParaRPr>
            </a:p>
          </p:txBody>
        </p:sp>
        <p:sp>
          <p:nvSpPr>
            <p:cNvPr id="16" name="TextBox 15">
              <a:extLst>
                <a:ext uri="{FF2B5EF4-FFF2-40B4-BE49-F238E27FC236}">
                  <a16:creationId xmlns:a16="http://schemas.microsoft.com/office/drawing/2014/main" id="{6208A6E8-80AB-8146-8EC3-58925FD2E143}"/>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spTree>
    <p:extLst>
      <p:ext uri="{BB962C8B-B14F-4D97-AF65-F5344CB8AC3E}">
        <p14:creationId xmlns:p14="http://schemas.microsoft.com/office/powerpoint/2010/main" val="31303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41F4C-04DA-F343-B788-3B10C53B2473}"/>
              </a:ext>
            </a:extLst>
          </p:cNvPr>
          <p:cNvSpPr>
            <a:spLocks noGrp="1"/>
          </p:cNvSpPr>
          <p:nvPr>
            <p:ph type="body" sz="quarter" idx="13"/>
          </p:nvPr>
        </p:nvSpPr>
        <p:spPr/>
        <p:txBody>
          <a:bodyPr>
            <a:normAutofit lnSpcReduction="10000"/>
          </a:bodyPr>
          <a:lstStyle/>
          <a:p>
            <a:r>
              <a:rPr lang="en-US" sz="3200" dirty="0"/>
              <a:t>Environment</a:t>
            </a:r>
          </a:p>
        </p:txBody>
      </p:sp>
      <p:sp>
        <p:nvSpPr>
          <p:cNvPr id="3" name="Text Placeholder 2">
            <a:extLst>
              <a:ext uri="{FF2B5EF4-FFF2-40B4-BE49-F238E27FC236}">
                <a16:creationId xmlns:a16="http://schemas.microsoft.com/office/drawing/2014/main" id="{A8D7C537-92BD-0B4C-92AB-6FD61B1A2225}"/>
              </a:ext>
            </a:extLst>
          </p:cNvPr>
          <p:cNvSpPr>
            <a:spLocks noGrp="1"/>
          </p:cNvSpPr>
          <p:nvPr>
            <p:ph type="body" sz="quarter" idx="15"/>
          </p:nvPr>
        </p:nvSpPr>
        <p:spPr>
          <a:xfrm>
            <a:off x="142197" y="2058152"/>
            <a:ext cx="8127172" cy="4733551"/>
          </a:xfrm>
        </p:spPr>
        <p:txBody>
          <a:bodyPr/>
          <a:lstStyle/>
          <a:p>
            <a:pPr lvl="1"/>
            <a:r>
              <a:rPr lang="en-AU" sz="2800" dirty="0">
                <a:highlight>
                  <a:srgbClr val="FFFF00"/>
                </a:highlight>
                <a:latin typeface="Century Gothic" panose="020B0502020202020204" pitchFamily="34" charset="0"/>
              </a:rPr>
              <a:t>The biotic (living) and abiotic (non-living) things surrounding an organism</a:t>
            </a:r>
            <a:r>
              <a:rPr lang="en-AU" dirty="0">
                <a:highlight>
                  <a:srgbClr val="FFFF00"/>
                </a:highlight>
                <a:latin typeface="Century Gothic" panose="020B0502020202020204" pitchFamily="34" charset="0"/>
              </a:rPr>
              <a:t>.</a:t>
            </a:r>
          </a:p>
          <a:p>
            <a:pPr lvl="1"/>
            <a:r>
              <a:rPr lang="en-AU" i="1" dirty="0">
                <a:highlight>
                  <a:srgbClr val="00FF00"/>
                </a:highlight>
                <a:latin typeface="Century Gothic" panose="020B0502020202020204" pitchFamily="34" charset="0"/>
              </a:rPr>
              <a:t>Biotic – living things </a:t>
            </a:r>
            <a:r>
              <a:rPr lang="en-AU" i="1" dirty="0">
                <a:highlight>
                  <a:srgbClr val="00FFFF"/>
                </a:highlight>
                <a:latin typeface="Century Gothic" panose="020B0502020202020204" pitchFamily="34" charset="0"/>
              </a:rPr>
              <a:t>an organism needs to survive; mates, food, organisms they compete with</a:t>
            </a:r>
          </a:p>
          <a:p>
            <a:pPr lvl="1"/>
            <a:r>
              <a:rPr lang="en-AU" i="1" dirty="0">
                <a:highlight>
                  <a:srgbClr val="00FF00"/>
                </a:highlight>
                <a:latin typeface="Century Gothic" panose="020B0502020202020204" pitchFamily="34" charset="0"/>
              </a:rPr>
              <a:t>Abiotic – non-living </a:t>
            </a:r>
            <a:r>
              <a:rPr lang="en-AU" i="1" dirty="0">
                <a:highlight>
                  <a:srgbClr val="FF00FF"/>
                </a:highlight>
                <a:latin typeface="Century Gothic" panose="020B0502020202020204" pitchFamily="34" charset="0"/>
              </a:rPr>
              <a:t>things in the environment; temperature, moisture, soil, light</a:t>
            </a:r>
          </a:p>
          <a:p>
            <a:endParaRPr lang="en-US" dirty="0"/>
          </a:p>
        </p:txBody>
      </p:sp>
      <p:pic>
        <p:nvPicPr>
          <p:cNvPr id="4" name="Picture 3">
            <a:extLst>
              <a:ext uri="{FF2B5EF4-FFF2-40B4-BE49-F238E27FC236}">
                <a16:creationId xmlns:a16="http://schemas.microsoft.com/office/drawing/2014/main" id="{E71B0498-EC67-EC42-AAC3-BBA3898E6D5C}"/>
              </a:ext>
            </a:extLst>
          </p:cNvPr>
          <p:cNvPicPr>
            <a:picLocks noChangeAspect="1"/>
          </p:cNvPicPr>
          <p:nvPr/>
        </p:nvPicPr>
        <p:blipFill>
          <a:blip r:embed="rId2"/>
          <a:stretch>
            <a:fillRect/>
          </a:stretch>
        </p:blipFill>
        <p:spPr>
          <a:xfrm>
            <a:off x="8467106" y="3838304"/>
            <a:ext cx="3724894" cy="3019696"/>
          </a:xfrm>
          <a:prstGeom prst="rect">
            <a:avLst/>
          </a:prstGeom>
        </p:spPr>
      </p:pic>
      <p:grpSp>
        <p:nvGrpSpPr>
          <p:cNvPr id="5" name="Group 4">
            <a:extLst>
              <a:ext uri="{FF2B5EF4-FFF2-40B4-BE49-F238E27FC236}">
                <a16:creationId xmlns:a16="http://schemas.microsoft.com/office/drawing/2014/main" id="{9E80950F-123E-344E-ADE7-211BABDAD83D}"/>
              </a:ext>
            </a:extLst>
          </p:cNvPr>
          <p:cNvGrpSpPr/>
          <p:nvPr/>
        </p:nvGrpSpPr>
        <p:grpSpPr>
          <a:xfrm>
            <a:off x="8644931" y="2129836"/>
            <a:ext cx="3534888" cy="1660144"/>
            <a:chOff x="3657599" y="1716154"/>
            <a:chExt cx="2211388" cy="1620660"/>
          </a:xfrm>
        </p:grpSpPr>
        <p:sp>
          <p:nvSpPr>
            <p:cNvPr id="6" name="TextBox 5">
              <a:extLst>
                <a:ext uri="{FF2B5EF4-FFF2-40B4-BE49-F238E27FC236}">
                  <a16:creationId xmlns:a16="http://schemas.microsoft.com/office/drawing/2014/main" id="{58CCF727-7B03-0E4B-B251-907E30AB496D}"/>
                </a:ext>
              </a:extLst>
            </p:cNvPr>
            <p:cNvSpPr txBox="1"/>
            <p:nvPr/>
          </p:nvSpPr>
          <p:spPr>
            <a:xfrm>
              <a:off x="3657600" y="2074896"/>
              <a:ext cx="2203768" cy="1261918"/>
            </a:xfrm>
            <a:prstGeom prst="rect">
              <a:avLst/>
            </a:prstGeom>
            <a:solidFill>
              <a:schemeClr val="bg1"/>
            </a:solidFill>
            <a:ln>
              <a:solidFill>
                <a:srgbClr val="A14986"/>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Ecosystem: </a:t>
              </a:r>
              <a:r>
                <a:rPr lang="en-US" sz="1300" dirty="0">
                  <a:latin typeface="Century Gothic" panose="020B0502020202020204" pitchFamily="34" charset="0"/>
                  <a:cs typeface="Futura Medium" panose="020B0602020204020303" pitchFamily="34" charset="-79"/>
                </a:rPr>
                <a:t>A system formed by organisms interacting with each other and their non-living  surroundings in a balanced way.  </a:t>
              </a:r>
            </a:p>
            <a:p>
              <a:pPr algn="l"/>
              <a:r>
                <a:rPr lang="en-US" sz="1300" b="1" dirty="0">
                  <a:latin typeface="Century Gothic" panose="020B0502020202020204" pitchFamily="34" charset="0"/>
                  <a:cs typeface="Futura Medium" panose="020B0602020204020303" pitchFamily="34" charset="-79"/>
                </a:rPr>
                <a:t>Biotic: </a:t>
              </a:r>
              <a:r>
                <a:rPr lang="en-US" sz="1300" dirty="0">
                  <a:latin typeface="Century Gothic" panose="020B0502020202020204" pitchFamily="34" charset="0"/>
                  <a:cs typeface="Futura Medium" panose="020B0602020204020303" pitchFamily="34" charset="-79"/>
                </a:rPr>
                <a:t>Living </a:t>
              </a:r>
            </a:p>
            <a:p>
              <a:pPr algn="l"/>
              <a:r>
                <a:rPr lang="en-US" sz="1300" b="1" dirty="0">
                  <a:latin typeface="Century Gothic" panose="020B0502020202020204" pitchFamily="34" charset="0"/>
                  <a:cs typeface="Futura Medium" panose="020B0602020204020303" pitchFamily="34" charset="-79"/>
                </a:rPr>
                <a:t>Abiotic: </a:t>
              </a:r>
              <a:r>
                <a:rPr lang="en-US" sz="1300" dirty="0">
                  <a:latin typeface="Century Gothic" panose="020B0502020202020204" pitchFamily="34" charset="0"/>
                  <a:cs typeface="Futura Medium" panose="020B0602020204020303" pitchFamily="34" charset="-79"/>
                </a:rPr>
                <a:t>Non-Living</a:t>
              </a:r>
            </a:p>
          </p:txBody>
        </p:sp>
        <p:sp>
          <p:nvSpPr>
            <p:cNvPr id="7" name="TextBox 6">
              <a:extLst>
                <a:ext uri="{FF2B5EF4-FFF2-40B4-BE49-F238E27FC236}">
                  <a16:creationId xmlns:a16="http://schemas.microsoft.com/office/drawing/2014/main" id="{BABEFB60-BB0C-EF42-ADA2-4E7DE539E056}"/>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grpSp>
        <p:nvGrpSpPr>
          <p:cNvPr id="8" name="Group 7">
            <a:extLst>
              <a:ext uri="{FF2B5EF4-FFF2-40B4-BE49-F238E27FC236}">
                <a16:creationId xmlns:a16="http://schemas.microsoft.com/office/drawing/2014/main" id="{719D0418-9CC4-5E44-AD51-5AA254547CF0}"/>
              </a:ext>
            </a:extLst>
          </p:cNvPr>
          <p:cNvGrpSpPr/>
          <p:nvPr/>
        </p:nvGrpSpPr>
        <p:grpSpPr>
          <a:xfrm>
            <a:off x="8644931" y="77219"/>
            <a:ext cx="3534890" cy="1980933"/>
            <a:chOff x="1480140" y="2430380"/>
            <a:chExt cx="2206801" cy="965050"/>
          </a:xfrm>
          <a:solidFill>
            <a:srgbClr val="00DCD1"/>
          </a:solidFill>
        </p:grpSpPr>
        <p:sp>
          <p:nvSpPr>
            <p:cNvPr id="9" name="TextBox 8">
              <a:extLst>
                <a:ext uri="{FF2B5EF4-FFF2-40B4-BE49-F238E27FC236}">
                  <a16:creationId xmlns:a16="http://schemas.microsoft.com/office/drawing/2014/main" id="{45F03253-0FF8-E849-8D17-CA03D3D0C115}"/>
                </a:ext>
              </a:extLst>
            </p:cNvPr>
            <p:cNvSpPr txBox="1"/>
            <p:nvPr/>
          </p:nvSpPr>
          <p:spPr>
            <a:xfrm>
              <a:off x="1480141" y="2675721"/>
              <a:ext cx="2206800" cy="719709"/>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highlight>
                    <a:srgbClr val="FFFF00"/>
                  </a:highlight>
                  <a:latin typeface="+mj-lt"/>
                  <a:cs typeface="Futura Medium" panose="020B0602020204020303" pitchFamily="34" charset="-79"/>
                </a:rPr>
                <a:t>What is an environment? </a:t>
              </a:r>
            </a:p>
            <a:p>
              <a:pPr algn="l"/>
              <a:r>
                <a:rPr lang="en-US" dirty="0">
                  <a:highlight>
                    <a:srgbClr val="00FF00"/>
                  </a:highlight>
                  <a:latin typeface="+mj-lt"/>
                  <a:cs typeface="Futura Medium" panose="020B0602020204020303" pitchFamily="34" charset="-79"/>
                </a:rPr>
                <a:t>What does biotic mean? </a:t>
              </a:r>
            </a:p>
            <a:p>
              <a:pPr algn="l"/>
              <a:r>
                <a:rPr lang="en-US" dirty="0">
                  <a:highlight>
                    <a:srgbClr val="00FF00"/>
                  </a:highlight>
                  <a:latin typeface="+mj-lt"/>
                  <a:cs typeface="Futura Medium" panose="020B0602020204020303" pitchFamily="34" charset="-79"/>
                </a:rPr>
                <a:t>What does abiotic mean?</a:t>
              </a:r>
            </a:p>
            <a:p>
              <a:pPr algn="l"/>
              <a:r>
                <a:rPr lang="en-US" dirty="0">
                  <a:highlight>
                    <a:srgbClr val="00FFFF"/>
                  </a:highlight>
                  <a:latin typeface="+mj-lt"/>
                  <a:cs typeface="Futura Medium" panose="020B0602020204020303" pitchFamily="34" charset="-79"/>
                </a:rPr>
                <a:t>Examples of biotic things? </a:t>
              </a:r>
            </a:p>
            <a:p>
              <a:pPr algn="l"/>
              <a:r>
                <a:rPr lang="en-US" dirty="0">
                  <a:highlight>
                    <a:srgbClr val="FF00FF"/>
                  </a:highlight>
                  <a:latin typeface="+mj-lt"/>
                  <a:cs typeface="Futura Medium" panose="020B0602020204020303" pitchFamily="34" charset="-79"/>
                </a:rPr>
                <a:t>Examples of abiotic things?  </a:t>
              </a:r>
            </a:p>
          </p:txBody>
        </p:sp>
        <p:sp>
          <p:nvSpPr>
            <p:cNvPr id="10" name="TextBox 9">
              <a:extLst>
                <a:ext uri="{FF2B5EF4-FFF2-40B4-BE49-F238E27FC236}">
                  <a16:creationId xmlns:a16="http://schemas.microsoft.com/office/drawing/2014/main" id="{8F0FD1E1-38DD-EA4D-9E99-6292A2DCF179}"/>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pic>
        <p:nvPicPr>
          <p:cNvPr id="11" name="Picture 10">
            <a:extLst>
              <a:ext uri="{FF2B5EF4-FFF2-40B4-BE49-F238E27FC236}">
                <a16:creationId xmlns:a16="http://schemas.microsoft.com/office/drawing/2014/main" id="{6400ACD4-0DCD-E84E-B5D1-FDF68A83A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63" y="260465"/>
            <a:ext cx="3012070" cy="1004023"/>
          </a:xfrm>
          <a:prstGeom prst="rect">
            <a:avLst/>
          </a:prstGeom>
        </p:spPr>
      </p:pic>
      <p:pic>
        <p:nvPicPr>
          <p:cNvPr id="12" name="Picture 11">
            <a:extLst>
              <a:ext uri="{FF2B5EF4-FFF2-40B4-BE49-F238E27FC236}">
                <a16:creationId xmlns:a16="http://schemas.microsoft.com/office/drawing/2014/main" id="{0D892427-4B69-074F-8BC6-DC2F04F1B619}"/>
              </a:ext>
            </a:extLst>
          </p:cNvPr>
          <p:cNvPicPr>
            <a:picLocks noChangeAspect="1"/>
          </p:cNvPicPr>
          <p:nvPr/>
        </p:nvPicPr>
        <p:blipFill>
          <a:blip r:embed="rId4"/>
          <a:stretch>
            <a:fillRect/>
          </a:stretch>
        </p:blipFill>
        <p:spPr>
          <a:xfrm>
            <a:off x="6377338" y="51844"/>
            <a:ext cx="1516470" cy="1289000"/>
          </a:xfrm>
          <a:prstGeom prst="rect">
            <a:avLst/>
          </a:prstGeom>
        </p:spPr>
      </p:pic>
      <p:grpSp>
        <p:nvGrpSpPr>
          <p:cNvPr id="13" name="Group 12">
            <a:extLst>
              <a:ext uri="{FF2B5EF4-FFF2-40B4-BE49-F238E27FC236}">
                <a16:creationId xmlns:a16="http://schemas.microsoft.com/office/drawing/2014/main" id="{2DC87DA0-0304-3B4A-9AEF-3867E76FBAFE}"/>
              </a:ext>
            </a:extLst>
          </p:cNvPr>
          <p:cNvGrpSpPr/>
          <p:nvPr/>
        </p:nvGrpSpPr>
        <p:grpSpPr>
          <a:xfrm>
            <a:off x="4754238" y="5364768"/>
            <a:ext cx="3534890" cy="1426935"/>
            <a:chOff x="1480140" y="2430380"/>
            <a:chExt cx="2206801" cy="695159"/>
          </a:xfrm>
          <a:solidFill>
            <a:srgbClr val="00DCD1"/>
          </a:solidFill>
        </p:grpSpPr>
        <p:sp>
          <p:nvSpPr>
            <p:cNvPr id="14" name="TextBox 13">
              <a:extLst>
                <a:ext uri="{FF2B5EF4-FFF2-40B4-BE49-F238E27FC236}">
                  <a16:creationId xmlns:a16="http://schemas.microsoft.com/office/drawing/2014/main" id="{7F97D90B-10E9-5B48-AAF0-A1FA351A0808}"/>
                </a:ext>
              </a:extLst>
            </p:cNvPr>
            <p:cNvSpPr txBox="1"/>
            <p:nvPr/>
          </p:nvSpPr>
          <p:spPr>
            <a:xfrm>
              <a:off x="1480141" y="2675721"/>
              <a:ext cx="2206800" cy="449818"/>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latin typeface="+mj-lt"/>
                  <a:cs typeface="Futura Medium" panose="020B0602020204020303" pitchFamily="34" charset="-79"/>
                </a:rPr>
                <a:t>What types of biotic/abiotic factors exist in different Australian environments? </a:t>
              </a:r>
            </a:p>
          </p:txBody>
        </p:sp>
        <p:sp>
          <p:nvSpPr>
            <p:cNvPr id="15" name="TextBox 14">
              <a:extLst>
                <a:ext uri="{FF2B5EF4-FFF2-40B4-BE49-F238E27FC236}">
                  <a16:creationId xmlns:a16="http://schemas.microsoft.com/office/drawing/2014/main" id="{F3C17FA3-6762-F848-869F-212452E8ACEB}"/>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spTree>
    <p:extLst>
      <p:ext uri="{BB962C8B-B14F-4D97-AF65-F5344CB8AC3E}">
        <p14:creationId xmlns:p14="http://schemas.microsoft.com/office/powerpoint/2010/main" val="273013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2BC2D-DCF3-4859-89E3-44B6F7D3B1D3}"/>
              </a:ext>
            </a:extLst>
          </p:cNvPr>
          <p:cNvSpPr>
            <a:spLocks noGrp="1"/>
          </p:cNvSpPr>
          <p:nvPr>
            <p:ph type="body" sz="quarter" idx="13"/>
          </p:nvPr>
        </p:nvSpPr>
        <p:spPr/>
        <p:txBody>
          <a:bodyPr>
            <a:noAutofit/>
          </a:bodyPr>
          <a:lstStyle/>
          <a:p>
            <a:r>
              <a:rPr lang="en-AU" sz="3200" dirty="0">
                <a:solidFill>
                  <a:srgbClr val="004D95"/>
                </a:solidFill>
              </a:rPr>
              <a:t>The Biosphere – home to all </a:t>
            </a:r>
            <a:r>
              <a:rPr lang="en-AU" sz="3200" dirty="0">
                <a:solidFill>
                  <a:srgbClr val="004D95"/>
                </a:solidFill>
                <a:highlight>
                  <a:srgbClr val="FFFF00"/>
                </a:highlight>
              </a:rPr>
              <a:t>ecosystems</a:t>
            </a:r>
            <a:r>
              <a:rPr lang="en-AU" sz="3200" dirty="0">
                <a:solidFill>
                  <a:srgbClr val="004D95"/>
                </a:solidFill>
              </a:rPr>
              <a:t>  </a:t>
            </a:r>
          </a:p>
        </p:txBody>
      </p:sp>
      <p:sp>
        <p:nvSpPr>
          <p:cNvPr id="3" name="Text Placeholder 2">
            <a:extLst>
              <a:ext uri="{FF2B5EF4-FFF2-40B4-BE49-F238E27FC236}">
                <a16:creationId xmlns:a16="http://schemas.microsoft.com/office/drawing/2014/main" id="{7550F64F-12CB-4F59-8C70-91F1C942126A}"/>
              </a:ext>
            </a:extLst>
          </p:cNvPr>
          <p:cNvSpPr>
            <a:spLocks noGrp="1"/>
          </p:cNvSpPr>
          <p:nvPr>
            <p:ph type="body" sz="quarter" idx="15"/>
          </p:nvPr>
        </p:nvSpPr>
        <p:spPr>
          <a:xfrm>
            <a:off x="280557" y="1448023"/>
            <a:ext cx="9246617" cy="4756305"/>
          </a:xfrm>
        </p:spPr>
        <p:txBody>
          <a:bodyPr>
            <a:normAutofit/>
          </a:bodyPr>
          <a:lstStyle/>
          <a:p>
            <a:r>
              <a:rPr lang="en-AU" sz="2400" dirty="0">
                <a:latin typeface="Arial Rounded MT Bold" panose="020F0704030504030204" pitchFamily="34" charset="77"/>
              </a:rPr>
              <a:t> </a:t>
            </a:r>
          </a:p>
          <a:p>
            <a:r>
              <a:rPr lang="en-AU" sz="2400" dirty="0"/>
              <a:t>The biosphere can be thought of as the intersection between the atmosphere (gases), the hydrosphere (water), the lithosphere (land) and all life on earth. </a:t>
            </a:r>
          </a:p>
          <a:p>
            <a:r>
              <a:rPr lang="en-AU" sz="2400" dirty="0"/>
              <a:t> </a:t>
            </a:r>
          </a:p>
          <a:p>
            <a:endParaRPr lang="en-AU" dirty="0"/>
          </a:p>
        </p:txBody>
      </p:sp>
      <p:pic>
        <p:nvPicPr>
          <p:cNvPr id="9" name="Picture 8">
            <a:extLst>
              <a:ext uri="{FF2B5EF4-FFF2-40B4-BE49-F238E27FC236}">
                <a16:creationId xmlns:a16="http://schemas.microsoft.com/office/drawing/2014/main" id="{09017C68-877D-3243-8942-C4CF069E4A6C}"/>
              </a:ext>
            </a:extLst>
          </p:cNvPr>
          <p:cNvPicPr>
            <a:picLocks noChangeAspect="1"/>
          </p:cNvPicPr>
          <p:nvPr/>
        </p:nvPicPr>
        <p:blipFill>
          <a:blip r:embed="rId3"/>
          <a:stretch>
            <a:fillRect/>
          </a:stretch>
        </p:blipFill>
        <p:spPr>
          <a:xfrm>
            <a:off x="0" y="3292061"/>
            <a:ext cx="4705870" cy="3565939"/>
          </a:xfrm>
          <a:prstGeom prst="rect">
            <a:avLst/>
          </a:prstGeom>
        </p:spPr>
      </p:pic>
      <p:sp>
        <p:nvSpPr>
          <p:cNvPr id="4" name="TextBox 3">
            <a:extLst>
              <a:ext uri="{FF2B5EF4-FFF2-40B4-BE49-F238E27FC236}">
                <a16:creationId xmlns:a16="http://schemas.microsoft.com/office/drawing/2014/main" id="{631C6444-AA59-E24D-9BA7-146B9A91D471}"/>
              </a:ext>
            </a:extLst>
          </p:cNvPr>
          <p:cNvSpPr txBox="1"/>
          <p:nvPr/>
        </p:nvSpPr>
        <p:spPr>
          <a:xfrm>
            <a:off x="280557" y="1456817"/>
            <a:ext cx="9161617" cy="461665"/>
          </a:xfrm>
          <a:prstGeom prst="rect">
            <a:avLst/>
          </a:prstGeom>
          <a:noFill/>
        </p:spPr>
        <p:txBody>
          <a:bodyPr wrap="square" rtlCol="0">
            <a:spAutoFit/>
          </a:bodyPr>
          <a:lstStyle/>
          <a:p>
            <a:r>
              <a:rPr lang="en-US" sz="2400" dirty="0"/>
              <a:t>The biosphere is the place were all life as we know it exists. </a:t>
            </a:r>
          </a:p>
        </p:txBody>
      </p:sp>
      <p:pic>
        <p:nvPicPr>
          <p:cNvPr id="16" name="Picture 15">
            <a:extLst>
              <a:ext uri="{FF2B5EF4-FFF2-40B4-BE49-F238E27FC236}">
                <a16:creationId xmlns:a16="http://schemas.microsoft.com/office/drawing/2014/main" id="{6A5BDCA7-C0FA-174D-9381-05EED2E91BB2}"/>
              </a:ext>
            </a:extLst>
          </p:cNvPr>
          <p:cNvPicPr>
            <a:picLocks noChangeAspect="1"/>
          </p:cNvPicPr>
          <p:nvPr/>
        </p:nvPicPr>
        <p:blipFill>
          <a:blip r:embed="rId4"/>
          <a:stretch>
            <a:fillRect/>
          </a:stretch>
        </p:blipFill>
        <p:spPr>
          <a:xfrm>
            <a:off x="4705869" y="3422116"/>
            <a:ext cx="4862719" cy="3435884"/>
          </a:xfrm>
          <a:prstGeom prst="rect">
            <a:avLst/>
          </a:prstGeom>
        </p:spPr>
      </p:pic>
      <p:grpSp>
        <p:nvGrpSpPr>
          <p:cNvPr id="17" name="Group 16">
            <a:extLst>
              <a:ext uri="{FF2B5EF4-FFF2-40B4-BE49-F238E27FC236}">
                <a16:creationId xmlns:a16="http://schemas.microsoft.com/office/drawing/2014/main" id="{1E1F221F-B3C6-2648-A1FE-C04B5E7F1A2E}"/>
              </a:ext>
            </a:extLst>
          </p:cNvPr>
          <p:cNvGrpSpPr/>
          <p:nvPr/>
        </p:nvGrpSpPr>
        <p:grpSpPr>
          <a:xfrm>
            <a:off x="8644931" y="77222"/>
            <a:ext cx="3534890" cy="872937"/>
            <a:chOff x="1480140" y="2430380"/>
            <a:chExt cx="2206801" cy="425268"/>
          </a:xfrm>
          <a:solidFill>
            <a:srgbClr val="00DCD1"/>
          </a:solidFill>
        </p:grpSpPr>
        <p:sp>
          <p:nvSpPr>
            <p:cNvPr id="18" name="TextBox 17">
              <a:extLst>
                <a:ext uri="{FF2B5EF4-FFF2-40B4-BE49-F238E27FC236}">
                  <a16:creationId xmlns:a16="http://schemas.microsoft.com/office/drawing/2014/main" id="{ECE923BD-0BC1-4441-8E82-7851072DD84A}"/>
                </a:ext>
              </a:extLst>
            </p:cNvPr>
            <p:cNvSpPr txBox="1"/>
            <p:nvPr/>
          </p:nvSpPr>
          <p:spPr>
            <a:xfrm>
              <a:off x="1480141" y="2675721"/>
              <a:ext cx="2206800" cy="179927"/>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highlight>
                    <a:srgbClr val="FFFF00"/>
                  </a:highlight>
                  <a:latin typeface="+mj-lt"/>
                  <a:cs typeface="Futura Medium" panose="020B0602020204020303" pitchFamily="34" charset="-79"/>
                </a:rPr>
                <a:t>What is the biosphere home to? </a:t>
              </a:r>
            </a:p>
          </p:txBody>
        </p:sp>
        <p:sp>
          <p:nvSpPr>
            <p:cNvPr id="19" name="TextBox 18">
              <a:extLst>
                <a:ext uri="{FF2B5EF4-FFF2-40B4-BE49-F238E27FC236}">
                  <a16:creationId xmlns:a16="http://schemas.microsoft.com/office/drawing/2014/main" id="{59B9FBC9-5A76-5B41-9BCA-12967B32FBAD}"/>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20" name="Group 19">
            <a:extLst>
              <a:ext uri="{FF2B5EF4-FFF2-40B4-BE49-F238E27FC236}">
                <a16:creationId xmlns:a16="http://schemas.microsoft.com/office/drawing/2014/main" id="{23062E95-4E05-FF4B-902F-9A8C3152EF10}"/>
              </a:ext>
            </a:extLst>
          </p:cNvPr>
          <p:cNvGrpSpPr/>
          <p:nvPr/>
        </p:nvGrpSpPr>
        <p:grpSpPr>
          <a:xfrm>
            <a:off x="8644931" y="1067686"/>
            <a:ext cx="3534888" cy="2106420"/>
            <a:chOff x="3657599" y="1716154"/>
            <a:chExt cx="2211388" cy="2056322"/>
          </a:xfrm>
        </p:grpSpPr>
        <p:sp>
          <p:nvSpPr>
            <p:cNvPr id="21" name="TextBox 20">
              <a:extLst>
                <a:ext uri="{FF2B5EF4-FFF2-40B4-BE49-F238E27FC236}">
                  <a16:creationId xmlns:a16="http://schemas.microsoft.com/office/drawing/2014/main" id="{F25BC5C8-08DF-A84C-945E-19D457958903}"/>
                </a:ext>
              </a:extLst>
            </p:cNvPr>
            <p:cNvSpPr txBox="1"/>
            <p:nvPr/>
          </p:nvSpPr>
          <p:spPr>
            <a:xfrm>
              <a:off x="3657600" y="2074896"/>
              <a:ext cx="2203768" cy="1697580"/>
            </a:xfrm>
            <a:prstGeom prst="rect">
              <a:avLst/>
            </a:prstGeom>
            <a:solidFill>
              <a:schemeClr val="bg1"/>
            </a:solidFill>
            <a:ln>
              <a:solidFill>
                <a:srgbClr val="A14986"/>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Ecosystem</a:t>
              </a:r>
              <a:r>
                <a:rPr lang="en-US" sz="1300" dirty="0">
                  <a:latin typeface="Century Gothic" panose="020B0502020202020204" pitchFamily="34" charset="0"/>
                  <a:cs typeface="Futura Medium" panose="020B0602020204020303" pitchFamily="34" charset="-79"/>
                </a:rPr>
                <a:t>: A system formed by organisms interacting with each other and their non-living  surroundings in a balanced way.  </a:t>
              </a:r>
            </a:p>
            <a:p>
              <a:r>
                <a:rPr lang="en-US" sz="1300" b="1" dirty="0">
                  <a:latin typeface="Century Gothic" panose="020B0502020202020204" pitchFamily="34" charset="0"/>
                  <a:cs typeface="Futura Medium" panose="020B0602020204020303" pitchFamily="34" charset="-79"/>
                </a:rPr>
                <a:t>Biosphere</a:t>
              </a:r>
              <a:r>
                <a:rPr lang="en-US" sz="1300" dirty="0">
                  <a:latin typeface="Century Gothic" panose="020B0502020202020204" pitchFamily="34" charset="0"/>
                  <a:cs typeface="Futura Medium" panose="020B0602020204020303" pitchFamily="34" charset="-79"/>
                </a:rPr>
                <a:t>: </a:t>
              </a:r>
              <a:r>
                <a:rPr lang="en-AU" sz="1400" dirty="0">
                  <a:latin typeface="Century Gothic" panose="020B0502020202020204" pitchFamily="34" charset="0"/>
                </a:rPr>
                <a:t>– </a:t>
              </a:r>
              <a:r>
                <a:rPr lang="en-AU" sz="1400" dirty="0">
                  <a:latin typeface="Century Gothic" panose="020B0502020202020204" pitchFamily="34" charset="0"/>
                  <a:cs typeface="Arial" panose="020B0604020202020204" pitchFamily="34" charset="0"/>
                </a:rPr>
                <a:t>all the plants and animals from the upper areas of atmosphere to deep underground or in the ocean.</a:t>
              </a:r>
              <a:endParaRPr lang="en-AU" sz="100" dirty="0">
                <a:latin typeface="Century Gothic" panose="020B0502020202020204" pitchFamily="34" charset="0"/>
                <a:cs typeface="Arial" panose="020B0604020202020204" pitchFamily="34" charset="0"/>
              </a:endParaRPr>
            </a:p>
            <a:p>
              <a:pPr algn="l"/>
              <a:endParaRPr lang="en-US" sz="1300" b="1" dirty="0">
                <a:latin typeface="Century Gothic" panose="020B0502020202020204" pitchFamily="34" charset="0"/>
                <a:cs typeface="Futura Medium" panose="020B0602020204020303" pitchFamily="34" charset="-79"/>
              </a:endParaRPr>
            </a:p>
          </p:txBody>
        </p:sp>
        <p:sp>
          <p:nvSpPr>
            <p:cNvPr id="22" name="TextBox 21">
              <a:extLst>
                <a:ext uri="{FF2B5EF4-FFF2-40B4-BE49-F238E27FC236}">
                  <a16:creationId xmlns:a16="http://schemas.microsoft.com/office/drawing/2014/main" id="{5E7E707B-7467-404E-8E05-3A9124CBEBB2}"/>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23" name="Picture 22">
            <a:extLst>
              <a:ext uri="{FF2B5EF4-FFF2-40B4-BE49-F238E27FC236}">
                <a16:creationId xmlns:a16="http://schemas.microsoft.com/office/drawing/2014/main" id="{885E2C15-CACC-DF45-A1CF-F91AFF38B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175" y="74444"/>
            <a:ext cx="2026419" cy="675473"/>
          </a:xfrm>
          <a:prstGeom prst="rect">
            <a:avLst/>
          </a:prstGeom>
        </p:spPr>
      </p:pic>
      <p:pic>
        <p:nvPicPr>
          <p:cNvPr id="24" name="Picture 23">
            <a:extLst>
              <a:ext uri="{FF2B5EF4-FFF2-40B4-BE49-F238E27FC236}">
                <a16:creationId xmlns:a16="http://schemas.microsoft.com/office/drawing/2014/main" id="{7F1C7723-C551-2C46-BEEB-0760BC2BE833}"/>
              </a:ext>
            </a:extLst>
          </p:cNvPr>
          <p:cNvPicPr>
            <a:picLocks noChangeAspect="1"/>
          </p:cNvPicPr>
          <p:nvPr/>
        </p:nvPicPr>
        <p:blipFill>
          <a:blip r:embed="rId6"/>
          <a:stretch>
            <a:fillRect/>
          </a:stretch>
        </p:blipFill>
        <p:spPr>
          <a:xfrm>
            <a:off x="5507162" y="59315"/>
            <a:ext cx="794674" cy="675473"/>
          </a:xfrm>
          <a:prstGeom prst="rect">
            <a:avLst/>
          </a:prstGeom>
        </p:spPr>
      </p:pic>
    </p:spTree>
    <p:extLst>
      <p:ext uri="{BB962C8B-B14F-4D97-AF65-F5344CB8AC3E}">
        <p14:creationId xmlns:p14="http://schemas.microsoft.com/office/powerpoint/2010/main" val="12363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2BC2D-DCF3-4859-89E3-44B6F7D3B1D3}"/>
              </a:ext>
            </a:extLst>
          </p:cNvPr>
          <p:cNvSpPr>
            <a:spLocks noGrp="1"/>
          </p:cNvSpPr>
          <p:nvPr>
            <p:ph type="body" sz="quarter" idx="13"/>
          </p:nvPr>
        </p:nvSpPr>
        <p:spPr>
          <a:xfrm>
            <a:off x="280557" y="805337"/>
            <a:ext cx="9032408" cy="524699"/>
          </a:xfrm>
        </p:spPr>
        <p:txBody>
          <a:bodyPr>
            <a:noAutofit/>
          </a:bodyPr>
          <a:lstStyle/>
          <a:p>
            <a:r>
              <a:rPr lang="en-AU" sz="3200" dirty="0">
                <a:solidFill>
                  <a:srgbClr val="004D95"/>
                </a:solidFill>
              </a:rPr>
              <a:t>The relationship between the biosphere, ecosystems and habitats. </a:t>
            </a:r>
          </a:p>
        </p:txBody>
      </p:sp>
      <p:sp>
        <p:nvSpPr>
          <p:cNvPr id="3" name="Text Placeholder 2">
            <a:extLst>
              <a:ext uri="{FF2B5EF4-FFF2-40B4-BE49-F238E27FC236}">
                <a16:creationId xmlns:a16="http://schemas.microsoft.com/office/drawing/2014/main" id="{7550F64F-12CB-4F59-8C70-91F1C942126A}"/>
              </a:ext>
            </a:extLst>
          </p:cNvPr>
          <p:cNvSpPr>
            <a:spLocks noGrp="1"/>
          </p:cNvSpPr>
          <p:nvPr>
            <p:ph type="body" sz="quarter" idx="15"/>
          </p:nvPr>
        </p:nvSpPr>
        <p:spPr>
          <a:xfrm>
            <a:off x="280556" y="1780415"/>
            <a:ext cx="9246617" cy="526470"/>
          </a:xfrm>
        </p:spPr>
        <p:txBody>
          <a:bodyPr>
            <a:normAutofit fontScale="55000" lnSpcReduction="20000"/>
          </a:bodyPr>
          <a:lstStyle/>
          <a:p>
            <a:endParaRPr lang="en-AU" sz="2400" dirty="0"/>
          </a:p>
          <a:p>
            <a:r>
              <a:rPr lang="en-AU" sz="2400" dirty="0"/>
              <a:t> </a:t>
            </a:r>
          </a:p>
          <a:p>
            <a:endParaRPr lang="en-AU" dirty="0"/>
          </a:p>
        </p:txBody>
      </p:sp>
      <p:grpSp>
        <p:nvGrpSpPr>
          <p:cNvPr id="13" name="Group 12">
            <a:extLst>
              <a:ext uri="{FF2B5EF4-FFF2-40B4-BE49-F238E27FC236}">
                <a16:creationId xmlns:a16="http://schemas.microsoft.com/office/drawing/2014/main" id="{C3BD219E-B7E5-BF47-8714-5EC84884BD5A}"/>
              </a:ext>
            </a:extLst>
          </p:cNvPr>
          <p:cNvGrpSpPr/>
          <p:nvPr/>
        </p:nvGrpSpPr>
        <p:grpSpPr>
          <a:xfrm>
            <a:off x="9312965" y="1665948"/>
            <a:ext cx="2879035" cy="2467053"/>
            <a:chOff x="3657599" y="1716154"/>
            <a:chExt cx="2211388" cy="2831053"/>
          </a:xfrm>
        </p:grpSpPr>
        <p:sp>
          <p:nvSpPr>
            <p:cNvPr id="14" name="TextBox 13">
              <a:extLst>
                <a:ext uri="{FF2B5EF4-FFF2-40B4-BE49-F238E27FC236}">
                  <a16:creationId xmlns:a16="http://schemas.microsoft.com/office/drawing/2014/main" id="{1196DA46-1C15-474A-96B2-37CD1CCE0BCE}"/>
                </a:ext>
              </a:extLst>
            </p:cNvPr>
            <p:cNvSpPr txBox="1"/>
            <p:nvPr/>
          </p:nvSpPr>
          <p:spPr>
            <a:xfrm>
              <a:off x="3657600" y="2074896"/>
              <a:ext cx="2203768" cy="2472311"/>
            </a:xfrm>
            <a:prstGeom prst="rect">
              <a:avLst/>
            </a:prstGeom>
            <a:solidFill>
              <a:schemeClr val="bg1"/>
            </a:solidFill>
            <a:ln>
              <a:solidFill>
                <a:srgbClr val="A14986"/>
              </a:solidFill>
            </a:ln>
          </p:spPr>
          <p:txBody>
            <a:bodyPr wrap="square" rtlCol="0" anchor="t" anchorCtr="0">
              <a:spAutoFit/>
            </a:bodyPr>
            <a:lstStyle/>
            <a:p>
              <a:r>
                <a:rPr lang="en-US" sz="1300" b="1" dirty="0">
                  <a:latin typeface="Century Gothic" panose="020B0502020202020204" pitchFamily="34" charset="0"/>
                  <a:cs typeface="Futura Medium" panose="020B0602020204020303" pitchFamily="34" charset="-79"/>
                </a:rPr>
                <a:t>Ecosystem</a:t>
              </a:r>
              <a:r>
                <a:rPr lang="en-US" sz="1300" dirty="0">
                  <a:latin typeface="Century Gothic" panose="020B0502020202020204" pitchFamily="34" charset="0"/>
                  <a:cs typeface="Futura Medium" panose="020B0602020204020303" pitchFamily="34" charset="-79"/>
                </a:rPr>
                <a:t>: A system formed by organisms interacting with each other and their non-living  surroundings in a balanced way.  </a:t>
              </a:r>
            </a:p>
            <a:p>
              <a:r>
                <a:rPr lang="en-US" sz="1300" b="1" dirty="0">
                  <a:latin typeface="Century Gothic" panose="020B0502020202020204" pitchFamily="34" charset="0"/>
                  <a:cs typeface="Futura Medium" panose="020B0602020204020303" pitchFamily="34" charset="-79"/>
                </a:rPr>
                <a:t>Biosphere</a:t>
              </a:r>
              <a:r>
                <a:rPr lang="en-US" sz="1300" dirty="0">
                  <a:latin typeface="Century Gothic" panose="020B0502020202020204" pitchFamily="34" charset="0"/>
                  <a:cs typeface="Futura Medium" panose="020B0602020204020303" pitchFamily="34" charset="-79"/>
                </a:rPr>
                <a:t>: </a:t>
              </a:r>
              <a:r>
                <a:rPr lang="en-AU" sz="1400" dirty="0">
                  <a:latin typeface="Century Gothic" panose="020B0502020202020204" pitchFamily="34" charset="0"/>
                </a:rPr>
                <a:t>– </a:t>
              </a:r>
              <a:r>
                <a:rPr lang="en-AU" sz="1400" dirty="0">
                  <a:latin typeface="Century Gothic" panose="020B0502020202020204" pitchFamily="34" charset="0"/>
                  <a:cs typeface="Arial" panose="020B0604020202020204" pitchFamily="34" charset="0"/>
                </a:rPr>
                <a:t>all the plants and animals from the upper areas of atmosphere to deep underground or in the ocean.</a:t>
              </a:r>
              <a:endParaRPr lang="en-AU" sz="100" dirty="0">
                <a:latin typeface="Century Gothic" panose="020B0502020202020204" pitchFamily="34" charset="0"/>
                <a:cs typeface="Arial" panose="020B0604020202020204" pitchFamily="34" charset="0"/>
              </a:endParaRPr>
            </a:p>
            <a:p>
              <a:pPr algn="l"/>
              <a:r>
                <a:rPr lang="en-US" sz="1300" b="1" dirty="0">
                  <a:latin typeface="Century Gothic" panose="020B0502020202020204" pitchFamily="34" charset="0"/>
                  <a:cs typeface="Futura Medium" panose="020B0602020204020303" pitchFamily="34" charset="-79"/>
                </a:rPr>
                <a:t>Habitat</a:t>
              </a:r>
              <a:r>
                <a:rPr lang="en-US" sz="1300" dirty="0">
                  <a:latin typeface="Century Gothic" panose="020B0502020202020204" pitchFamily="34" charset="0"/>
                  <a:cs typeface="Futura Medium" panose="020B0602020204020303" pitchFamily="34" charset="-79"/>
                </a:rPr>
                <a:t>: Environment in which organisms live.</a:t>
              </a:r>
            </a:p>
          </p:txBody>
        </p:sp>
        <p:sp>
          <p:nvSpPr>
            <p:cNvPr id="15" name="TextBox 14">
              <a:extLst>
                <a:ext uri="{FF2B5EF4-FFF2-40B4-BE49-F238E27FC236}">
                  <a16:creationId xmlns:a16="http://schemas.microsoft.com/office/drawing/2014/main" id="{BD5CAD3E-B8B9-DC4C-86F8-13B996608B99}"/>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4" name="Picture 3">
            <a:extLst>
              <a:ext uri="{FF2B5EF4-FFF2-40B4-BE49-F238E27FC236}">
                <a16:creationId xmlns:a16="http://schemas.microsoft.com/office/drawing/2014/main" id="{B7E8A893-2C12-D948-8E21-E9D394833132}"/>
              </a:ext>
            </a:extLst>
          </p:cNvPr>
          <p:cNvPicPr>
            <a:picLocks noChangeAspect="1"/>
          </p:cNvPicPr>
          <p:nvPr/>
        </p:nvPicPr>
        <p:blipFill>
          <a:blip r:embed="rId3"/>
          <a:stretch>
            <a:fillRect/>
          </a:stretch>
        </p:blipFill>
        <p:spPr>
          <a:xfrm>
            <a:off x="9039" y="2125320"/>
            <a:ext cx="6385598" cy="4657386"/>
          </a:xfrm>
          <a:prstGeom prst="rect">
            <a:avLst/>
          </a:prstGeom>
        </p:spPr>
      </p:pic>
      <p:pic>
        <p:nvPicPr>
          <p:cNvPr id="5" name="Picture 4">
            <a:extLst>
              <a:ext uri="{FF2B5EF4-FFF2-40B4-BE49-F238E27FC236}">
                <a16:creationId xmlns:a16="http://schemas.microsoft.com/office/drawing/2014/main" id="{39356A5F-1430-244C-8B37-B31AD98377D6}"/>
              </a:ext>
            </a:extLst>
          </p:cNvPr>
          <p:cNvPicPr>
            <a:picLocks noChangeAspect="1"/>
          </p:cNvPicPr>
          <p:nvPr/>
        </p:nvPicPr>
        <p:blipFill>
          <a:blip r:embed="rId4"/>
          <a:stretch>
            <a:fillRect/>
          </a:stretch>
        </p:blipFill>
        <p:spPr>
          <a:xfrm>
            <a:off x="5502761" y="4572000"/>
            <a:ext cx="6680200" cy="2286000"/>
          </a:xfrm>
          <a:prstGeom prst="rect">
            <a:avLst/>
          </a:prstGeom>
        </p:spPr>
      </p:pic>
      <p:sp>
        <p:nvSpPr>
          <p:cNvPr id="6" name="TextBox 5">
            <a:extLst>
              <a:ext uri="{FF2B5EF4-FFF2-40B4-BE49-F238E27FC236}">
                <a16:creationId xmlns:a16="http://schemas.microsoft.com/office/drawing/2014/main" id="{73C50E3B-E6B1-FF43-A90C-F1F042779A3D}"/>
              </a:ext>
            </a:extLst>
          </p:cNvPr>
          <p:cNvSpPr txBox="1"/>
          <p:nvPr/>
        </p:nvSpPr>
        <p:spPr>
          <a:xfrm>
            <a:off x="280556" y="1874333"/>
            <a:ext cx="9253880" cy="400110"/>
          </a:xfrm>
          <a:prstGeom prst="rect">
            <a:avLst/>
          </a:prstGeom>
          <a:noFill/>
        </p:spPr>
        <p:txBody>
          <a:bodyPr wrap="none" rtlCol="0">
            <a:spAutoFit/>
          </a:bodyPr>
          <a:lstStyle/>
          <a:p>
            <a:r>
              <a:rPr lang="en-US" sz="2000" dirty="0"/>
              <a:t>In the biosphere there are many ecosystems. In an ecosystem there are many habitats. </a:t>
            </a:r>
          </a:p>
        </p:txBody>
      </p:sp>
      <p:grpSp>
        <p:nvGrpSpPr>
          <p:cNvPr id="16" name="Group 15">
            <a:extLst>
              <a:ext uri="{FF2B5EF4-FFF2-40B4-BE49-F238E27FC236}">
                <a16:creationId xmlns:a16="http://schemas.microsoft.com/office/drawing/2014/main" id="{9A684B50-FAEF-E74C-8258-2B7672C30B53}"/>
              </a:ext>
            </a:extLst>
          </p:cNvPr>
          <p:cNvGrpSpPr/>
          <p:nvPr/>
        </p:nvGrpSpPr>
        <p:grpSpPr>
          <a:xfrm>
            <a:off x="8644931" y="77220"/>
            <a:ext cx="3534890" cy="1426935"/>
            <a:chOff x="1480140" y="2430380"/>
            <a:chExt cx="2206801" cy="695159"/>
          </a:xfrm>
          <a:solidFill>
            <a:srgbClr val="00DCD1"/>
          </a:solidFill>
        </p:grpSpPr>
        <p:sp>
          <p:nvSpPr>
            <p:cNvPr id="17" name="TextBox 16">
              <a:extLst>
                <a:ext uri="{FF2B5EF4-FFF2-40B4-BE49-F238E27FC236}">
                  <a16:creationId xmlns:a16="http://schemas.microsoft.com/office/drawing/2014/main" id="{76DC6782-D061-554E-8506-1385D304BDFE}"/>
                </a:ext>
              </a:extLst>
            </p:cNvPr>
            <p:cNvSpPr txBox="1"/>
            <p:nvPr/>
          </p:nvSpPr>
          <p:spPr>
            <a:xfrm>
              <a:off x="1480141" y="2675721"/>
              <a:ext cx="2206800" cy="449818"/>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latin typeface="+mj-lt"/>
                  <a:cs typeface="Futura Medium" panose="020B0602020204020303" pitchFamily="34" charset="-79"/>
                </a:rPr>
                <a:t>Rank the following in order of largest to smallest. </a:t>
              </a:r>
            </a:p>
            <a:p>
              <a:pPr algn="l"/>
              <a:r>
                <a:rPr lang="en-US" b="1" dirty="0">
                  <a:latin typeface="+mj-lt"/>
                  <a:cs typeface="Futura Medium" panose="020B0602020204020303" pitchFamily="34" charset="-79"/>
                </a:rPr>
                <a:t>Habitat, Biosphere &amp; Ecosystem</a:t>
              </a:r>
            </a:p>
          </p:txBody>
        </p:sp>
        <p:sp>
          <p:nvSpPr>
            <p:cNvPr id="18" name="TextBox 17">
              <a:extLst>
                <a:ext uri="{FF2B5EF4-FFF2-40B4-BE49-F238E27FC236}">
                  <a16:creationId xmlns:a16="http://schemas.microsoft.com/office/drawing/2014/main" id="{489B6255-02B7-B448-A330-36676CD242E3}"/>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pic>
        <p:nvPicPr>
          <p:cNvPr id="20" name="Picture 19">
            <a:extLst>
              <a:ext uri="{FF2B5EF4-FFF2-40B4-BE49-F238E27FC236}">
                <a16:creationId xmlns:a16="http://schemas.microsoft.com/office/drawing/2014/main" id="{19C3666C-1A30-1743-9F4D-4AE104F1B9B6}"/>
              </a:ext>
            </a:extLst>
          </p:cNvPr>
          <p:cNvPicPr>
            <a:picLocks noChangeAspect="1"/>
          </p:cNvPicPr>
          <p:nvPr/>
        </p:nvPicPr>
        <p:blipFill>
          <a:blip r:embed="rId5"/>
          <a:stretch>
            <a:fillRect/>
          </a:stretch>
        </p:blipFill>
        <p:spPr>
          <a:xfrm>
            <a:off x="7540830" y="0"/>
            <a:ext cx="980217" cy="980217"/>
          </a:xfrm>
          <a:prstGeom prst="rect">
            <a:avLst/>
          </a:prstGeom>
        </p:spPr>
      </p:pic>
    </p:spTree>
    <p:extLst>
      <p:ext uri="{BB962C8B-B14F-4D97-AF65-F5344CB8AC3E}">
        <p14:creationId xmlns:p14="http://schemas.microsoft.com/office/powerpoint/2010/main" val="277112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C154EB-03A1-134F-AD86-1C2084D0E708}"/>
              </a:ext>
            </a:extLst>
          </p:cNvPr>
          <p:cNvSpPr>
            <a:spLocks noGrp="1"/>
          </p:cNvSpPr>
          <p:nvPr>
            <p:ph type="body" sz="quarter" idx="13"/>
          </p:nvPr>
        </p:nvSpPr>
        <p:spPr>
          <a:xfrm>
            <a:off x="233029" y="547461"/>
            <a:ext cx="8720939" cy="788161"/>
          </a:xfrm>
        </p:spPr>
        <p:txBody>
          <a:bodyPr>
            <a:normAutofit/>
          </a:bodyPr>
          <a:lstStyle/>
          <a:p>
            <a:r>
              <a:rPr lang="en-US" dirty="0"/>
              <a:t>Trophic levels help demonstrate interactions in ecosystems </a:t>
            </a:r>
          </a:p>
        </p:txBody>
      </p:sp>
      <p:pic>
        <p:nvPicPr>
          <p:cNvPr id="5" name="Picture 4">
            <a:extLst>
              <a:ext uri="{FF2B5EF4-FFF2-40B4-BE49-F238E27FC236}">
                <a16:creationId xmlns:a16="http://schemas.microsoft.com/office/drawing/2014/main" id="{9A779805-1177-FD44-8A0C-96922F62661F}"/>
              </a:ext>
            </a:extLst>
          </p:cNvPr>
          <p:cNvPicPr>
            <a:picLocks noChangeAspect="1"/>
          </p:cNvPicPr>
          <p:nvPr/>
        </p:nvPicPr>
        <p:blipFill rotWithShape="1">
          <a:blip r:embed="rId2"/>
          <a:srcRect l="2043" b="5396"/>
          <a:stretch/>
        </p:blipFill>
        <p:spPr>
          <a:xfrm>
            <a:off x="153862" y="1330037"/>
            <a:ext cx="4695765" cy="2933205"/>
          </a:xfrm>
          <a:prstGeom prst="rect">
            <a:avLst/>
          </a:prstGeom>
        </p:spPr>
      </p:pic>
      <p:grpSp>
        <p:nvGrpSpPr>
          <p:cNvPr id="6" name="Group 5">
            <a:extLst>
              <a:ext uri="{FF2B5EF4-FFF2-40B4-BE49-F238E27FC236}">
                <a16:creationId xmlns:a16="http://schemas.microsoft.com/office/drawing/2014/main" id="{8236E14F-E985-8748-9194-AEF24CF6D7EA}"/>
              </a:ext>
            </a:extLst>
          </p:cNvPr>
          <p:cNvGrpSpPr/>
          <p:nvPr/>
        </p:nvGrpSpPr>
        <p:grpSpPr>
          <a:xfrm>
            <a:off x="8609611" y="102660"/>
            <a:ext cx="3582389" cy="1712103"/>
            <a:chOff x="3657599" y="1716154"/>
            <a:chExt cx="2211388" cy="1464338"/>
          </a:xfrm>
        </p:grpSpPr>
        <p:sp>
          <p:nvSpPr>
            <p:cNvPr id="7" name="TextBox 6">
              <a:extLst>
                <a:ext uri="{FF2B5EF4-FFF2-40B4-BE49-F238E27FC236}">
                  <a16:creationId xmlns:a16="http://schemas.microsoft.com/office/drawing/2014/main" id="{3040EE6E-A41A-BA40-898B-E95FE17DF3BA}"/>
                </a:ext>
              </a:extLst>
            </p:cNvPr>
            <p:cNvSpPr txBox="1"/>
            <p:nvPr/>
          </p:nvSpPr>
          <p:spPr>
            <a:xfrm>
              <a:off x="3657600" y="2074896"/>
              <a:ext cx="2203768" cy="1105596"/>
            </a:xfrm>
            <a:prstGeom prst="rect">
              <a:avLst/>
            </a:prstGeom>
            <a:solidFill>
              <a:schemeClr val="bg1"/>
            </a:solidFill>
            <a:ln>
              <a:solidFill>
                <a:srgbClr val="82202A"/>
              </a:solidFill>
            </a:ln>
          </p:spPr>
          <p:txBody>
            <a:bodyPr wrap="square" rtlCol="0" anchor="t" anchorCtr="0">
              <a:spAutoFit/>
            </a:bodyPr>
            <a:lstStyle/>
            <a:p>
              <a:pPr algn="l"/>
              <a:r>
                <a:rPr lang="en-US" sz="1300" dirty="0">
                  <a:latin typeface="Century Gothic" panose="020B0502020202020204" pitchFamily="34" charset="0"/>
                  <a:cs typeface="Futura Medium" panose="020B0602020204020303" pitchFamily="34" charset="-79"/>
                </a:rPr>
                <a:t>An energy pyramid is sometimes called a trophic pyramid or an ecological pyramid. </a:t>
              </a:r>
            </a:p>
            <a:p>
              <a:pPr algn="l"/>
              <a:r>
                <a:rPr lang="en-US" sz="1300" dirty="0">
                  <a:latin typeface="Century Gothic" panose="020B0502020202020204" pitchFamily="34" charset="0"/>
                  <a:cs typeface="Futura Medium" panose="020B0602020204020303" pitchFamily="34" charset="-79"/>
                </a:rPr>
                <a:t>It is a graphical representation of the flow of energy at each </a:t>
              </a:r>
              <a:r>
                <a:rPr lang="en-US" sz="1300" b="1" dirty="0">
                  <a:latin typeface="Century Gothic" panose="020B0502020202020204" pitchFamily="34" charset="0"/>
                  <a:cs typeface="Futura Medium" panose="020B0602020204020303" pitchFamily="34" charset="-79"/>
                </a:rPr>
                <a:t>trophic</a:t>
              </a:r>
              <a:r>
                <a:rPr lang="en-US" sz="1300" dirty="0">
                  <a:latin typeface="Century Gothic" panose="020B0502020202020204" pitchFamily="34" charset="0"/>
                  <a:cs typeface="Futura Medium" panose="020B0602020204020303" pitchFamily="34" charset="-79"/>
                </a:rPr>
                <a:t> level. </a:t>
              </a:r>
            </a:p>
          </p:txBody>
        </p:sp>
        <p:sp>
          <p:nvSpPr>
            <p:cNvPr id="8" name="TextBox 7">
              <a:extLst>
                <a:ext uri="{FF2B5EF4-FFF2-40B4-BE49-F238E27FC236}">
                  <a16:creationId xmlns:a16="http://schemas.microsoft.com/office/drawing/2014/main" id="{48EAC8FE-1586-1D40-A8C1-0930DAB9947D}"/>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a:t>
              </a:r>
            </a:p>
          </p:txBody>
        </p:sp>
      </p:grpSp>
      <p:sp>
        <p:nvSpPr>
          <p:cNvPr id="10" name="TextBox 9">
            <a:extLst>
              <a:ext uri="{FF2B5EF4-FFF2-40B4-BE49-F238E27FC236}">
                <a16:creationId xmlns:a16="http://schemas.microsoft.com/office/drawing/2014/main" id="{FC2C1C99-121B-8B4B-9F3E-9F2FF17533D1}"/>
              </a:ext>
            </a:extLst>
          </p:cNvPr>
          <p:cNvSpPr txBox="1"/>
          <p:nvPr/>
        </p:nvSpPr>
        <p:spPr>
          <a:xfrm>
            <a:off x="8476509" y="1997550"/>
            <a:ext cx="3704907" cy="1938992"/>
          </a:xfrm>
          <a:prstGeom prst="rect">
            <a:avLst/>
          </a:prstGeom>
          <a:noFill/>
        </p:spPr>
        <p:txBody>
          <a:bodyPr wrap="square" rtlCol="0">
            <a:spAutoFit/>
          </a:bodyPr>
          <a:lstStyle/>
          <a:p>
            <a:r>
              <a:rPr lang="en-AU" sz="2000" dirty="0"/>
              <a:t>The flow of energy moves through the layers of the energy pyramid from the bottom-up and is gradually reduced as energy is used up by the organisms at each level. </a:t>
            </a:r>
            <a:endParaRPr lang="en-US" sz="2000" dirty="0"/>
          </a:p>
        </p:txBody>
      </p:sp>
      <p:pic>
        <p:nvPicPr>
          <p:cNvPr id="11" name="Picture 10">
            <a:extLst>
              <a:ext uri="{FF2B5EF4-FFF2-40B4-BE49-F238E27FC236}">
                <a16:creationId xmlns:a16="http://schemas.microsoft.com/office/drawing/2014/main" id="{6727657D-C091-E048-96CF-3130D7B2F7CC}"/>
              </a:ext>
            </a:extLst>
          </p:cNvPr>
          <p:cNvPicPr>
            <a:picLocks noChangeAspect="1"/>
          </p:cNvPicPr>
          <p:nvPr/>
        </p:nvPicPr>
        <p:blipFill>
          <a:blip r:embed="rId3"/>
          <a:stretch>
            <a:fillRect/>
          </a:stretch>
        </p:blipFill>
        <p:spPr>
          <a:xfrm>
            <a:off x="4948456" y="1076204"/>
            <a:ext cx="3355378" cy="4092733"/>
          </a:xfrm>
          <a:prstGeom prst="rect">
            <a:avLst/>
          </a:prstGeom>
        </p:spPr>
      </p:pic>
      <p:pic>
        <p:nvPicPr>
          <p:cNvPr id="12" name="Picture 11">
            <a:extLst>
              <a:ext uri="{FF2B5EF4-FFF2-40B4-BE49-F238E27FC236}">
                <a16:creationId xmlns:a16="http://schemas.microsoft.com/office/drawing/2014/main" id="{E4FFFDA9-4538-B24E-BB7B-5321482B6F5B}"/>
              </a:ext>
            </a:extLst>
          </p:cNvPr>
          <p:cNvPicPr>
            <a:picLocks noChangeAspect="1"/>
          </p:cNvPicPr>
          <p:nvPr/>
        </p:nvPicPr>
        <p:blipFill>
          <a:blip r:embed="rId4"/>
          <a:stretch>
            <a:fillRect/>
          </a:stretch>
        </p:blipFill>
        <p:spPr>
          <a:xfrm>
            <a:off x="1936729" y="4297381"/>
            <a:ext cx="3011727" cy="2448510"/>
          </a:xfrm>
          <a:prstGeom prst="rect">
            <a:avLst/>
          </a:prstGeom>
        </p:spPr>
      </p:pic>
      <p:grpSp>
        <p:nvGrpSpPr>
          <p:cNvPr id="13" name="Group 12">
            <a:extLst>
              <a:ext uri="{FF2B5EF4-FFF2-40B4-BE49-F238E27FC236}">
                <a16:creationId xmlns:a16="http://schemas.microsoft.com/office/drawing/2014/main" id="{306F4AF7-F627-674F-94A1-B7C280FD10AE}"/>
              </a:ext>
            </a:extLst>
          </p:cNvPr>
          <p:cNvGrpSpPr/>
          <p:nvPr/>
        </p:nvGrpSpPr>
        <p:grpSpPr>
          <a:xfrm>
            <a:off x="8609611" y="4119330"/>
            <a:ext cx="3571806" cy="1765188"/>
            <a:chOff x="3657599" y="1716154"/>
            <a:chExt cx="2211388" cy="1895795"/>
          </a:xfrm>
        </p:grpSpPr>
        <p:sp>
          <p:nvSpPr>
            <p:cNvPr id="14" name="TextBox 13">
              <a:extLst>
                <a:ext uri="{FF2B5EF4-FFF2-40B4-BE49-F238E27FC236}">
                  <a16:creationId xmlns:a16="http://schemas.microsoft.com/office/drawing/2014/main" id="{52D83AC0-4875-8546-8845-5D136772A408}"/>
                </a:ext>
              </a:extLst>
            </p:cNvPr>
            <p:cNvSpPr txBox="1"/>
            <p:nvPr/>
          </p:nvSpPr>
          <p:spPr>
            <a:xfrm>
              <a:off x="3657600" y="2074896"/>
              <a:ext cx="2203768" cy="1537053"/>
            </a:xfrm>
            <a:prstGeom prst="rect">
              <a:avLst/>
            </a:prstGeom>
            <a:solidFill>
              <a:schemeClr val="bg1"/>
            </a:solidFill>
            <a:ln>
              <a:solidFill>
                <a:srgbClr val="A14986"/>
              </a:solidFill>
            </a:ln>
          </p:spPr>
          <p:txBody>
            <a:bodyPr wrap="square" rtlCol="0" anchor="t" anchorCtr="0">
              <a:spAutoFit/>
            </a:bodyPr>
            <a:lstStyle/>
            <a:p>
              <a:r>
                <a:rPr lang="en-US" sz="1300" b="1" dirty="0">
                  <a:latin typeface="Century Gothic" panose="020B0502020202020204" pitchFamily="34" charset="0"/>
                  <a:cs typeface="Futura Medium" panose="020B0602020204020303" pitchFamily="34" charset="-79"/>
                </a:rPr>
                <a:t>Energy Pyramid: </a:t>
              </a:r>
              <a:r>
                <a:rPr lang="en-US" sz="1300" dirty="0">
                  <a:latin typeface="Century Gothic" panose="020B0502020202020204" pitchFamily="34" charset="0"/>
                  <a:cs typeface="Futura Medium" panose="020B0602020204020303" pitchFamily="34" charset="-79"/>
                </a:rPr>
                <a:t>An energy pyramid is a graphical model of the energy flow in an ecosystem. </a:t>
              </a:r>
              <a:endParaRPr lang="en-US" sz="1300" b="1" dirty="0">
                <a:latin typeface="Century Gothic" panose="020B0502020202020204" pitchFamily="34" charset="0"/>
                <a:cs typeface="Futura Medium" panose="020B0602020204020303" pitchFamily="34" charset="-79"/>
              </a:endParaRPr>
            </a:p>
            <a:p>
              <a:r>
                <a:rPr lang="en-US" sz="1300" b="1" dirty="0">
                  <a:latin typeface="Century Gothic" panose="020B0502020202020204" pitchFamily="34" charset="0"/>
                  <a:cs typeface="Futura Medium" panose="020B0602020204020303" pitchFamily="34" charset="-79"/>
                </a:rPr>
                <a:t>Trophic Levels: </a:t>
              </a:r>
              <a:r>
                <a:rPr lang="en-AU" sz="1600" dirty="0"/>
                <a:t>The trophic level of an organism is the position it occupies in a food web.</a:t>
              </a:r>
              <a:endParaRPr lang="en-US" sz="1300" dirty="0">
                <a:cs typeface="Futura Medium" panose="020B0602020204020303" pitchFamily="34" charset="-79"/>
              </a:endParaRPr>
            </a:p>
          </p:txBody>
        </p:sp>
        <p:sp>
          <p:nvSpPr>
            <p:cNvPr id="15" name="TextBox 14">
              <a:extLst>
                <a:ext uri="{FF2B5EF4-FFF2-40B4-BE49-F238E27FC236}">
                  <a16:creationId xmlns:a16="http://schemas.microsoft.com/office/drawing/2014/main" id="{7AD9CD17-0E7C-8A44-BBC1-3264887585EC}"/>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spTree>
    <p:extLst>
      <p:ext uri="{BB962C8B-B14F-4D97-AF65-F5344CB8AC3E}">
        <p14:creationId xmlns:p14="http://schemas.microsoft.com/office/powerpoint/2010/main" val="45232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79A8C-2DC3-7749-98D0-C335639CE053}"/>
              </a:ext>
            </a:extLst>
          </p:cNvPr>
          <p:cNvSpPr>
            <a:spLocks noGrp="1"/>
          </p:cNvSpPr>
          <p:nvPr>
            <p:ph type="body" sz="quarter" idx="13"/>
          </p:nvPr>
        </p:nvSpPr>
        <p:spPr/>
        <p:txBody>
          <a:bodyPr/>
          <a:lstStyle/>
          <a:p>
            <a:r>
              <a:rPr lang="en-US" dirty="0"/>
              <a:t>Energy starts with the sun </a:t>
            </a:r>
          </a:p>
        </p:txBody>
      </p:sp>
      <p:pic>
        <p:nvPicPr>
          <p:cNvPr id="4" name="Picture 3">
            <a:extLst>
              <a:ext uri="{FF2B5EF4-FFF2-40B4-BE49-F238E27FC236}">
                <a16:creationId xmlns:a16="http://schemas.microsoft.com/office/drawing/2014/main" id="{E9F780DE-77CD-BD4C-88EB-4C6A88D5E548}"/>
              </a:ext>
            </a:extLst>
          </p:cNvPr>
          <p:cNvPicPr>
            <a:picLocks noChangeAspect="1"/>
          </p:cNvPicPr>
          <p:nvPr/>
        </p:nvPicPr>
        <p:blipFill>
          <a:blip r:embed="rId2"/>
          <a:stretch>
            <a:fillRect/>
          </a:stretch>
        </p:blipFill>
        <p:spPr>
          <a:xfrm>
            <a:off x="0" y="3865971"/>
            <a:ext cx="3011260" cy="3011260"/>
          </a:xfrm>
          <a:prstGeom prst="rect">
            <a:avLst/>
          </a:prstGeom>
        </p:spPr>
      </p:pic>
      <p:pic>
        <p:nvPicPr>
          <p:cNvPr id="5" name="Picture 4">
            <a:extLst>
              <a:ext uri="{FF2B5EF4-FFF2-40B4-BE49-F238E27FC236}">
                <a16:creationId xmlns:a16="http://schemas.microsoft.com/office/drawing/2014/main" id="{AB4740CE-4929-FD42-985C-E1EAEC9BC8D1}"/>
              </a:ext>
            </a:extLst>
          </p:cNvPr>
          <p:cNvPicPr>
            <a:picLocks noChangeAspect="1"/>
          </p:cNvPicPr>
          <p:nvPr/>
        </p:nvPicPr>
        <p:blipFill>
          <a:blip r:embed="rId3"/>
          <a:stretch>
            <a:fillRect/>
          </a:stretch>
        </p:blipFill>
        <p:spPr>
          <a:xfrm>
            <a:off x="2973408" y="3865971"/>
            <a:ext cx="3596305" cy="3011260"/>
          </a:xfrm>
          <a:prstGeom prst="rect">
            <a:avLst/>
          </a:prstGeom>
        </p:spPr>
      </p:pic>
      <p:pic>
        <p:nvPicPr>
          <p:cNvPr id="9" name="Picture 8">
            <a:extLst>
              <a:ext uri="{FF2B5EF4-FFF2-40B4-BE49-F238E27FC236}">
                <a16:creationId xmlns:a16="http://schemas.microsoft.com/office/drawing/2014/main" id="{523EC267-8971-8144-8785-354CE757CA01}"/>
              </a:ext>
            </a:extLst>
          </p:cNvPr>
          <p:cNvPicPr>
            <a:picLocks noChangeAspect="1"/>
          </p:cNvPicPr>
          <p:nvPr/>
        </p:nvPicPr>
        <p:blipFill rotWithShape="1">
          <a:blip r:embed="rId4"/>
          <a:srcRect l="2043" b="5396"/>
          <a:stretch/>
        </p:blipFill>
        <p:spPr>
          <a:xfrm>
            <a:off x="6569712" y="3402915"/>
            <a:ext cx="5531243" cy="3455085"/>
          </a:xfrm>
          <a:prstGeom prst="rect">
            <a:avLst/>
          </a:prstGeom>
        </p:spPr>
      </p:pic>
      <p:sp>
        <p:nvSpPr>
          <p:cNvPr id="11" name="TextBox 10">
            <a:extLst>
              <a:ext uri="{FF2B5EF4-FFF2-40B4-BE49-F238E27FC236}">
                <a16:creationId xmlns:a16="http://schemas.microsoft.com/office/drawing/2014/main" id="{2A63AD7D-A455-2F49-B404-563B16D2B38F}"/>
              </a:ext>
            </a:extLst>
          </p:cNvPr>
          <p:cNvSpPr txBox="1"/>
          <p:nvPr/>
        </p:nvSpPr>
        <p:spPr>
          <a:xfrm>
            <a:off x="280558" y="1330036"/>
            <a:ext cx="7260274" cy="3385542"/>
          </a:xfrm>
          <a:prstGeom prst="rect">
            <a:avLst/>
          </a:prstGeom>
          <a:noFill/>
        </p:spPr>
        <p:txBody>
          <a:bodyPr wrap="square" rtlCol="0">
            <a:spAutoFit/>
          </a:bodyPr>
          <a:lstStyle/>
          <a:p>
            <a:r>
              <a:rPr lang="en-US" sz="2000" dirty="0"/>
              <a:t>The </a:t>
            </a:r>
            <a:r>
              <a:rPr lang="en-US" sz="2000" b="1" dirty="0"/>
              <a:t>primary source of energy </a:t>
            </a:r>
            <a:r>
              <a:rPr lang="en-US" sz="2000" dirty="0"/>
              <a:t>from all things living on earth is the </a:t>
            </a:r>
            <a:r>
              <a:rPr lang="en-US" sz="2000" b="1" dirty="0">
                <a:highlight>
                  <a:srgbClr val="00FF00"/>
                </a:highlight>
              </a:rPr>
              <a:t>sun</a:t>
            </a:r>
            <a:r>
              <a:rPr lang="en-US" sz="2000" dirty="0">
                <a:highlight>
                  <a:srgbClr val="00FF00"/>
                </a:highlight>
              </a:rPr>
              <a:t>.</a:t>
            </a:r>
          </a:p>
          <a:p>
            <a:r>
              <a:rPr lang="en-US" sz="2000" dirty="0"/>
              <a:t>Light energy from the sun reaches the earth’s surface and plants trap some of this energy using the chlorophyll (green pigment) in their leaves.</a:t>
            </a:r>
          </a:p>
          <a:p>
            <a:r>
              <a:rPr lang="en-US" sz="2000" dirty="0"/>
              <a:t>This is a process called</a:t>
            </a:r>
            <a:r>
              <a:rPr lang="en-US" sz="2000" dirty="0">
                <a:highlight>
                  <a:srgbClr val="FFFF00"/>
                </a:highlight>
              </a:rPr>
              <a:t> </a:t>
            </a:r>
            <a:r>
              <a:rPr lang="en-US" sz="2000" b="1" dirty="0">
                <a:highlight>
                  <a:srgbClr val="FFFF00"/>
                </a:highlight>
              </a:rPr>
              <a:t>photosynthesis</a:t>
            </a:r>
            <a:r>
              <a:rPr lang="en-US" sz="2000" dirty="0"/>
              <a:t>, in which energy from the sun is used to convert carbon dioxide and water into oxygen and sugars. </a:t>
            </a:r>
          </a:p>
          <a:p>
            <a:r>
              <a:rPr lang="en-US" dirty="0"/>
              <a:t> </a:t>
            </a:r>
          </a:p>
          <a:p>
            <a:r>
              <a:rPr lang="en-US" dirty="0"/>
              <a:t> </a:t>
            </a:r>
          </a:p>
          <a:p>
            <a:endParaRPr lang="en-US" dirty="0"/>
          </a:p>
        </p:txBody>
      </p:sp>
      <p:grpSp>
        <p:nvGrpSpPr>
          <p:cNvPr id="12" name="Group 11">
            <a:extLst>
              <a:ext uri="{FF2B5EF4-FFF2-40B4-BE49-F238E27FC236}">
                <a16:creationId xmlns:a16="http://schemas.microsoft.com/office/drawing/2014/main" id="{B4127587-8570-3746-957E-5AFCE33F5B98}"/>
              </a:ext>
            </a:extLst>
          </p:cNvPr>
          <p:cNvGrpSpPr/>
          <p:nvPr/>
        </p:nvGrpSpPr>
        <p:grpSpPr>
          <a:xfrm>
            <a:off x="8644931" y="1842562"/>
            <a:ext cx="3534888" cy="1106146"/>
            <a:chOff x="3657599" y="1716154"/>
            <a:chExt cx="2211388" cy="1079838"/>
          </a:xfrm>
        </p:grpSpPr>
        <p:sp>
          <p:nvSpPr>
            <p:cNvPr id="13" name="TextBox 12">
              <a:extLst>
                <a:ext uri="{FF2B5EF4-FFF2-40B4-BE49-F238E27FC236}">
                  <a16:creationId xmlns:a16="http://schemas.microsoft.com/office/drawing/2014/main" id="{92D11FAD-90CE-7540-B3B3-6AA9FAB1084A}"/>
                </a:ext>
              </a:extLst>
            </p:cNvPr>
            <p:cNvSpPr txBox="1"/>
            <p:nvPr/>
          </p:nvSpPr>
          <p:spPr>
            <a:xfrm>
              <a:off x="3657600" y="2074896"/>
              <a:ext cx="2203768" cy="721096"/>
            </a:xfrm>
            <a:prstGeom prst="rect">
              <a:avLst/>
            </a:prstGeom>
            <a:solidFill>
              <a:schemeClr val="bg1"/>
            </a:solidFill>
            <a:ln>
              <a:solidFill>
                <a:srgbClr val="A14986"/>
              </a:solidFill>
            </a:ln>
          </p:spPr>
          <p:txBody>
            <a:bodyPr wrap="square" rtlCol="0" anchor="t" anchorCtr="0">
              <a:spAutoFit/>
            </a:bodyPr>
            <a:lstStyle/>
            <a:p>
              <a:r>
                <a:rPr lang="en-US" sz="1300" b="1" dirty="0">
                  <a:latin typeface="Century Gothic" panose="020B0502020202020204" pitchFamily="34" charset="0"/>
                  <a:cs typeface="Futura Medium" panose="020B0602020204020303" pitchFamily="34" charset="-79"/>
                </a:rPr>
                <a:t>Photosynthesis: </a:t>
              </a:r>
              <a:r>
                <a:rPr lang="en-AU" sz="1400" dirty="0"/>
                <a:t>the process by which green plants and certain other organisms transform light energy into chemical energy.</a:t>
              </a:r>
              <a:endParaRPr lang="en-US" sz="1300" dirty="0">
                <a:latin typeface="Century Gothic" panose="020B0502020202020204" pitchFamily="34" charset="0"/>
                <a:cs typeface="Futura Medium" panose="020B0602020204020303" pitchFamily="34" charset="-79"/>
              </a:endParaRPr>
            </a:p>
          </p:txBody>
        </p:sp>
        <p:sp>
          <p:nvSpPr>
            <p:cNvPr id="14" name="TextBox 13">
              <a:extLst>
                <a:ext uri="{FF2B5EF4-FFF2-40B4-BE49-F238E27FC236}">
                  <a16:creationId xmlns:a16="http://schemas.microsoft.com/office/drawing/2014/main" id="{F977D146-0F5C-6947-8544-13A0A908A284}"/>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grpSp>
        <p:nvGrpSpPr>
          <p:cNvPr id="15" name="Group 14">
            <a:extLst>
              <a:ext uri="{FF2B5EF4-FFF2-40B4-BE49-F238E27FC236}">
                <a16:creationId xmlns:a16="http://schemas.microsoft.com/office/drawing/2014/main" id="{3008851E-6175-7F45-8D14-1677614CE2C0}"/>
              </a:ext>
            </a:extLst>
          </p:cNvPr>
          <p:cNvGrpSpPr/>
          <p:nvPr/>
        </p:nvGrpSpPr>
        <p:grpSpPr>
          <a:xfrm>
            <a:off x="8644931" y="75057"/>
            <a:ext cx="3534890" cy="1703935"/>
            <a:chOff x="1480140" y="2430380"/>
            <a:chExt cx="2206801" cy="830105"/>
          </a:xfrm>
          <a:solidFill>
            <a:srgbClr val="00DCD1"/>
          </a:solidFill>
        </p:grpSpPr>
        <p:sp>
          <p:nvSpPr>
            <p:cNvPr id="16" name="TextBox 15">
              <a:extLst>
                <a:ext uri="{FF2B5EF4-FFF2-40B4-BE49-F238E27FC236}">
                  <a16:creationId xmlns:a16="http://schemas.microsoft.com/office/drawing/2014/main" id="{5500F490-0E08-0C45-9532-1FDA8ED704B3}"/>
                </a:ext>
              </a:extLst>
            </p:cNvPr>
            <p:cNvSpPr txBox="1"/>
            <p:nvPr/>
          </p:nvSpPr>
          <p:spPr>
            <a:xfrm>
              <a:off x="1480141" y="2675721"/>
              <a:ext cx="2206800" cy="584764"/>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pPr algn="l"/>
              <a:r>
                <a:rPr lang="en-US" dirty="0">
                  <a:highlight>
                    <a:srgbClr val="00FF00"/>
                  </a:highlight>
                  <a:latin typeface="+mj-lt"/>
                  <a:cs typeface="Futura Medium" panose="020B0602020204020303" pitchFamily="34" charset="-79"/>
                </a:rPr>
                <a:t>What is the primary source of energy for all living things on earth?</a:t>
              </a:r>
            </a:p>
            <a:p>
              <a:pPr algn="l"/>
              <a:r>
                <a:rPr lang="en-US" dirty="0">
                  <a:highlight>
                    <a:srgbClr val="FFFF00"/>
                  </a:highlight>
                  <a:latin typeface="+mj-lt"/>
                  <a:cs typeface="Futura Medium" panose="020B0602020204020303" pitchFamily="34" charset="-79"/>
                </a:rPr>
                <a:t>What is the process in which plants get their energy?  </a:t>
              </a:r>
            </a:p>
          </p:txBody>
        </p:sp>
        <p:sp>
          <p:nvSpPr>
            <p:cNvPr id="17" name="TextBox 16">
              <a:extLst>
                <a:ext uri="{FF2B5EF4-FFF2-40B4-BE49-F238E27FC236}">
                  <a16:creationId xmlns:a16="http://schemas.microsoft.com/office/drawing/2014/main" id="{D109AF6B-1C2C-DB4E-A236-77F2C0E9B9BB}"/>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pic>
        <p:nvPicPr>
          <p:cNvPr id="18" name="Picture 17">
            <a:extLst>
              <a:ext uri="{FF2B5EF4-FFF2-40B4-BE49-F238E27FC236}">
                <a16:creationId xmlns:a16="http://schemas.microsoft.com/office/drawing/2014/main" id="{2F08F913-34EE-A946-B327-D0EEC0CF4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167" y="85299"/>
            <a:ext cx="2451678" cy="817226"/>
          </a:xfrm>
          <a:prstGeom prst="rect">
            <a:avLst/>
          </a:prstGeom>
        </p:spPr>
      </p:pic>
    </p:spTree>
    <p:extLst>
      <p:ext uri="{BB962C8B-B14F-4D97-AF65-F5344CB8AC3E}">
        <p14:creationId xmlns:p14="http://schemas.microsoft.com/office/powerpoint/2010/main" val="328758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85B305C-721E-D540-958F-34E98D3603DF}"/>
              </a:ext>
            </a:extLst>
          </p:cNvPr>
          <p:cNvGrpSpPr/>
          <p:nvPr/>
        </p:nvGrpSpPr>
        <p:grpSpPr>
          <a:xfrm>
            <a:off x="578168" y="2505384"/>
            <a:ext cx="2211388" cy="605005"/>
            <a:chOff x="3657599" y="1716154"/>
            <a:chExt cx="2211388" cy="694270"/>
          </a:xfrm>
        </p:grpSpPr>
        <p:sp>
          <p:nvSpPr>
            <p:cNvPr id="9" name="TextBox 8">
              <a:extLst>
                <a:ext uri="{FF2B5EF4-FFF2-40B4-BE49-F238E27FC236}">
                  <a16:creationId xmlns:a16="http://schemas.microsoft.com/office/drawing/2014/main" id="{8F7B6625-5791-8643-8992-71BEC6CEB22B}"/>
                </a:ext>
              </a:extLst>
            </p:cNvPr>
            <p:cNvSpPr txBox="1"/>
            <p:nvPr/>
          </p:nvSpPr>
          <p:spPr>
            <a:xfrm>
              <a:off x="3657600" y="2074896"/>
              <a:ext cx="2203768" cy="335528"/>
            </a:xfrm>
            <a:prstGeom prst="rect">
              <a:avLst/>
            </a:prstGeom>
            <a:solidFill>
              <a:schemeClr val="bg1"/>
            </a:solidFill>
            <a:ln>
              <a:solidFill>
                <a:srgbClr val="47998B"/>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0" name="TextBox 9">
              <a:extLst>
                <a:ext uri="{FF2B5EF4-FFF2-40B4-BE49-F238E27FC236}">
                  <a16:creationId xmlns:a16="http://schemas.microsoft.com/office/drawing/2014/main" id="{518C4B6F-2ADF-714C-852E-3DD14E0A4876}"/>
                </a:ext>
              </a:extLst>
            </p:cNvPr>
            <p:cNvSpPr txBox="1">
              <a:spLocks noChangeAspect="1"/>
            </p:cNvSpPr>
            <p:nvPr/>
          </p:nvSpPr>
          <p:spPr>
            <a:xfrm>
              <a:off x="3657599" y="1716154"/>
              <a:ext cx="2211388" cy="358742"/>
            </a:xfrm>
            <a:prstGeom prst="rect">
              <a:avLst/>
            </a:prstGeom>
            <a:solidFill>
              <a:srgbClr val="47998B"/>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Make the Connection</a:t>
              </a:r>
            </a:p>
          </p:txBody>
        </p:sp>
      </p:grpSp>
      <p:sp>
        <p:nvSpPr>
          <p:cNvPr id="11" name="TextBox 10">
            <a:extLst>
              <a:ext uri="{FF2B5EF4-FFF2-40B4-BE49-F238E27FC236}">
                <a16:creationId xmlns:a16="http://schemas.microsoft.com/office/drawing/2014/main" id="{67837EBD-D92A-9640-8767-A02D08251712}"/>
              </a:ext>
            </a:extLst>
          </p:cNvPr>
          <p:cNvSpPr txBox="1"/>
          <p:nvPr/>
        </p:nvSpPr>
        <p:spPr>
          <a:xfrm>
            <a:off x="495300" y="406400"/>
            <a:ext cx="10947400" cy="1485900"/>
          </a:xfrm>
          <a:prstGeom prst="rect">
            <a:avLst/>
          </a:prstGeom>
          <a:noFill/>
          <a:ln>
            <a:noFill/>
          </a:ln>
        </p:spPr>
        <p:txBody>
          <a:bodyPr wrap="square" rtlCol="0" anchor="t" anchorCtr="0">
            <a:normAutofit fontScale="40000" lnSpcReduction="20000"/>
          </a:bodyPr>
          <a:lstStyle/>
          <a:p>
            <a:pPr algn="l"/>
            <a:r>
              <a:rPr lang="en-US" sz="5400" b="1" dirty="0">
                <a:latin typeface="Century Gothic" panose="020B0502020202020204" pitchFamily="34" charset="0"/>
                <a:cs typeface="Futura Medium" panose="020B0602020204020303" pitchFamily="34" charset="-79"/>
              </a:rPr>
              <a:t>Do not delete this slide. It is hidden from your show. You can use it to copy and paste the relevant prompt boxes into your presentation. Click once on the white space to select it for copying. Once it is in your presentation you can double click on the white space to add text. The box will automatically resize to fit your text. The next slide is also hidden and included as an example only. </a:t>
            </a:r>
          </a:p>
        </p:txBody>
      </p:sp>
      <p:grpSp>
        <p:nvGrpSpPr>
          <p:cNvPr id="12" name="Group 11">
            <a:extLst>
              <a:ext uri="{FF2B5EF4-FFF2-40B4-BE49-F238E27FC236}">
                <a16:creationId xmlns:a16="http://schemas.microsoft.com/office/drawing/2014/main" id="{5960F400-1297-8E49-9260-D87603A503E3}"/>
              </a:ext>
            </a:extLst>
          </p:cNvPr>
          <p:cNvGrpSpPr/>
          <p:nvPr/>
        </p:nvGrpSpPr>
        <p:grpSpPr>
          <a:xfrm>
            <a:off x="4797011" y="2349076"/>
            <a:ext cx="2211388" cy="605005"/>
            <a:chOff x="3657599" y="1716154"/>
            <a:chExt cx="2211388" cy="694270"/>
          </a:xfrm>
        </p:grpSpPr>
        <p:sp>
          <p:nvSpPr>
            <p:cNvPr id="13" name="TextBox 12">
              <a:extLst>
                <a:ext uri="{FF2B5EF4-FFF2-40B4-BE49-F238E27FC236}">
                  <a16:creationId xmlns:a16="http://schemas.microsoft.com/office/drawing/2014/main" id="{82CD9D59-27CE-8B4E-85F3-97F69473A375}"/>
                </a:ext>
              </a:extLst>
            </p:cNvPr>
            <p:cNvSpPr txBox="1"/>
            <p:nvPr/>
          </p:nvSpPr>
          <p:spPr>
            <a:xfrm>
              <a:off x="3657600" y="2074896"/>
              <a:ext cx="2203768" cy="335528"/>
            </a:xfrm>
            <a:prstGeom prst="rect">
              <a:avLst/>
            </a:prstGeom>
            <a:solidFill>
              <a:schemeClr val="bg1"/>
            </a:solidFill>
            <a:ln>
              <a:solidFill>
                <a:schemeClr val="accent2">
                  <a:lumMod val="75000"/>
                </a:schemeClr>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4" name="TextBox 13">
              <a:extLst>
                <a:ext uri="{FF2B5EF4-FFF2-40B4-BE49-F238E27FC236}">
                  <a16:creationId xmlns:a16="http://schemas.microsoft.com/office/drawing/2014/main" id="{8AE73B4E-F932-614B-B827-C797847927A0}"/>
                </a:ext>
              </a:extLst>
            </p:cNvPr>
            <p:cNvSpPr txBox="1">
              <a:spLocks noChangeAspect="1"/>
            </p:cNvSpPr>
            <p:nvPr/>
          </p:nvSpPr>
          <p:spPr>
            <a:xfrm>
              <a:off x="3657599" y="1716154"/>
              <a:ext cx="2211388" cy="358742"/>
            </a:xfrm>
            <a:prstGeom prst="rect">
              <a:avLst/>
            </a:prstGeom>
            <a:solidFill>
              <a:schemeClr val="accent2">
                <a:lumMod val="75000"/>
              </a:schemeClr>
            </a:solidFill>
            <a:ln>
              <a:noFill/>
            </a:ln>
          </p:spPr>
          <p:txBody>
            <a:bodyPr wrap="square" rtlCol="0" anchor="ctr" anchorCtr="0">
              <a:normAutofit fontScale="92500"/>
            </a:bodyPr>
            <a:lstStyle/>
            <a:p>
              <a:pPr algn="l"/>
              <a:r>
                <a:rPr lang="en-US" sz="1400" b="1" dirty="0">
                  <a:solidFill>
                    <a:schemeClr val="bg1">
                      <a:lumMod val="95000"/>
                    </a:schemeClr>
                  </a:solidFill>
                  <a:latin typeface="Century Gothic" panose="020B0502020202020204" pitchFamily="34" charset="0"/>
                  <a:cs typeface="Futura Medium" panose="020B0602020204020303" pitchFamily="34" charset="-79"/>
                </a:rPr>
                <a:t>Check for Understanding</a:t>
              </a:r>
            </a:p>
          </p:txBody>
        </p:sp>
      </p:grpSp>
      <p:grpSp>
        <p:nvGrpSpPr>
          <p:cNvPr id="15" name="Group 14">
            <a:extLst>
              <a:ext uri="{FF2B5EF4-FFF2-40B4-BE49-F238E27FC236}">
                <a16:creationId xmlns:a16="http://schemas.microsoft.com/office/drawing/2014/main" id="{86336AAC-74E7-784C-910D-0D020AD51C7A}"/>
              </a:ext>
            </a:extLst>
          </p:cNvPr>
          <p:cNvGrpSpPr/>
          <p:nvPr/>
        </p:nvGrpSpPr>
        <p:grpSpPr>
          <a:xfrm>
            <a:off x="9008234" y="2349076"/>
            <a:ext cx="2211388" cy="605005"/>
            <a:chOff x="3657599" y="1716154"/>
            <a:chExt cx="2211388" cy="694270"/>
          </a:xfrm>
        </p:grpSpPr>
        <p:sp>
          <p:nvSpPr>
            <p:cNvPr id="16" name="TextBox 15">
              <a:extLst>
                <a:ext uri="{FF2B5EF4-FFF2-40B4-BE49-F238E27FC236}">
                  <a16:creationId xmlns:a16="http://schemas.microsoft.com/office/drawing/2014/main" id="{70F7ABA7-C143-7C46-86CA-6296F7A16DF4}"/>
                </a:ext>
              </a:extLst>
            </p:cNvPr>
            <p:cNvSpPr txBox="1"/>
            <p:nvPr/>
          </p:nvSpPr>
          <p:spPr>
            <a:xfrm>
              <a:off x="3657600" y="2074896"/>
              <a:ext cx="2203768" cy="335528"/>
            </a:xfrm>
            <a:prstGeom prst="rect">
              <a:avLst/>
            </a:prstGeom>
            <a:solidFill>
              <a:schemeClr val="bg1"/>
            </a:solidFill>
            <a:ln>
              <a:solidFill>
                <a:srgbClr val="7030A0"/>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7" name="TextBox 16">
              <a:extLst>
                <a:ext uri="{FF2B5EF4-FFF2-40B4-BE49-F238E27FC236}">
                  <a16:creationId xmlns:a16="http://schemas.microsoft.com/office/drawing/2014/main" id="{46F0C466-8205-3740-90E8-EA5BEAF964E1}"/>
                </a:ext>
              </a:extLst>
            </p:cNvPr>
            <p:cNvSpPr txBox="1">
              <a:spLocks noChangeAspect="1"/>
            </p:cNvSpPr>
            <p:nvPr/>
          </p:nvSpPr>
          <p:spPr>
            <a:xfrm>
              <a:off x="3657599" y="1716154"/>
              <a:ext cx="2211388" cy="358742"/>
            </a:xfrm>
            <a:prstGeom prst="rect">
              <a:avLst/>
            </a:prstGeom>
            <a:solidFill>
              <a:srgbClr val="7030A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Teacher Cue</a:t>
              </a:r>
            </a:p>
          </p:txBody>
        </p:sp>
      </p:grpSp>
      <p:grpSp>
        <p:nvGrpSpPr>
          <p:cNvPr id="18" name="Group 17">
            <a:extLst>
              <a:ext uri="{FF2B5EF4-FFF2-40B4-BE49-F238E27FC236}">
                <a16:creationId xmlns:a16="http://schemas.microsoft.com/office/drawing/2014/main" id="{5D76B007-0E44-6A4D-9F32-5BCC1A853A63}"/>
              </a:ext>
            </a:extLst>
          </p:cNvPr>
          <p:cNvGrpSpPr/>
          <p:nvPr/>
        </p:nvGrpSpPr>
        <p:grpSpPr>
          <a:xfrm>
            <a:off x="585788" y="4330276"/>
            <a:ext cx="2211388" cy="605005"/>
            <a:chOff x="3657599" y="1716154"/>
            <a:chExt cx="2211388" cy="694270"/>
          </a:xfrm>
        </p:grpSpPr>
        <p:sp>
          <p:nvSpPr>
            <p:cNvPr id="19" name="TextBox 18">
              <a:extLst>
                <a:ext uri="{FF2B5EF4-FFF2-40B4-BE49-F238E27FC236}">
                  <a16:creationId xmlns:a16="http://schemas.microsoft.com/office/drawing/2014/main" id="{82864B2E-AA68-634B-9CDD-F8704C7476A6}"/>
                </a:ext>
              </a:extLst>
            </p:cNvPr>
            <p:cNvSpPr txBox="1"/>
            <p:nvPr/>
          </p:nvSpPr>
          <p:spPr>
            <a:xfrm>
              <a:off x="3657600" y="2074896"/>
              <a:ext cx="2203768" cy="335528"/>
            </a:xfrm>
            <a:prstGeom prst="rect">
              <a:avLst/>
            </a:prstGeom>
            <a:solidFill>
              <a:schemeClr val="bg1"/>
            </a:solidFill>
            <a:ln>
              <a:solidFill>
                <a:srgbClr val="A14986"/>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0" name="TextBox 19">
              <a:extLst>
                <a:ext uri="{FF2B5EF4-FFF2-40B4-BE49-F238E27FC236}">
                  <a16:creationId xmlns:a16="http://schemas.microsoft.com/office/drawing/2014/main" id="{5F8DCD99-8091-1141-9BDD-119B197F1ABD}"/>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grpSp>
        <p:nvGrpSpPr>
          <p:cNvPr id="21" name="Group 20">
            <a:extLst>
              <a:ext uri="{FF2B5EF4-FFF2-40B4-BE49-F238E27FC236}">
                <a16:creationId xmlns:a16="http://schemas.microsoft.com/office/drawing/2014/main" id="{B7EC573C-DF9B-4149-B93E-C84A68B91219}"/>
              </a:ext>
            </a:extLst>
          </p:cNvPr>
          <p:cNvGrpSpPr/>
          <p:nvPr/>
        </p:nvGrpSpPr>
        <p:grpSpPr>
          <a:xfrm>
            <a:off x="4789392" y="4330276"/>
            <a:ext cx="2211388" cy="605005"/>
            <a:chOff x="3657599" y="1716154"/>
            <a:chExt cx="2211388" cy="694270"/>
          </a:xfrm>
        </p:grpSpPr>
        <p:sp>
          <p:nvSpPr>
            <p:cNvPr id="22" name="TextBox 21">
              <a:extLst>
                <a:ext uri="{FF2B5EF4-FFF2-40B4-BE49-F238E27FC236}">
                  <a16:creationId xmlns:a16="http://schemas.microsoft.com/office/drawing/2014/main" id="{AAA8DC77-61C2-1646-844D-7C8801AE2FE1}"/>
                </a:ext>
              </a:extLst>
            </p:cNvPr>
            <p:cNvSpPr txBox="1"/>
            <p:nvPr/>
          </p:nvSpPr>
          <p:spPr>
            <a:xfrm>
              <a:off x="3657600" y="2074896"/>
              <a:ext cx="2203768" cy="335528"/>
            </a:xfrm>
            <a:prstGeom prst="rect">
              <a:avLst/>
            </a:prstGeom>
            <a:solidFill>
              <a:schemeClr val="bg1"/>
            </a:solidFill>
            <a:ln>
              <a:solidFill>
                <a:srgbClr val="002060"/>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3" name="TextBox 22">
              <a:extLst>
                <a:ext uri="{FF2B5EF4-FFF2-40B4-BE49-F238E27FC236}">
                  <a16:creationId xmlns:a16="http://schemas.microsoft.com/office/drawing/2014/main" id="{EF98E954-83A2-F349-B2E8-A0C0B298A610}"/>
                </a:ext>
              </a:extLst>
            </p:cNvPr>
            <p:cNvSpPr txBox="1">
              <a:spLocks noChangeAspect="1"/>
            </p:cNvSpPr>
            <p:nvPr/>
          </p:nvSpPr>
          <p:spPr>
            <a:xfrm>
              <a:off x="3657599" y="1716154"/>
              <a:ext cx="2211388" cy="358742"/>
            </a:xfrm>
            <a:prstGeom prst="rect">
              <a:avLst/>
            </a:prstGeom>
            <a:solidFill>
              <a:srgbClr val="00206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Extension</a:t>
              </a:r>
            </a:p>
          </p:txBody>
        </p:sp>
      </p:grpSp>
      <p:grpSp>
        <p:nvGrpSpPr>
          <p:cNvPr id="24" name="Group 23">
            <a:extLst>
              <a:ext uri="{FF2B5EF4-FFF2-40B4-BE49-F238E27FC236}">
                <a16:creationId xmlns:a16="http://schemas.microsoft.com/office/drawing/2014/main" id="{EEEB6BC9-DA5D-AD4F-8B19-1DB2CA0B88F0}"/>
              </a:ext>
            </a:extLst>
          </p:cNvPr>
          <p:cNvGrpSpPr/>
          <p:nvPr/>
        </p:nvGrpSpPr>
        <p:grpSpPr>
          <a:xfrm>
            <a:off x="9008234" y="4330276"/>
            <a:ext cx="2211388" cy="605005"/>
            <a:chOff x="3657599" y="1716154"/>
            <a:chExt cx="2211388" cy="694270"/>
          </a:xfrm>
        </p:grpSpPr>
        <p:sp>
          <p:nvSpPr>
            <p:cNvPr id="25" name="TextBox 24">
              <a:extLst>
                <a:ext uri="{FF2B5EF4-FFF2-40B4-BE49-F238E27FC236}">
                  <a16:creationId xmlns:a16="http://schemas.microsoft.com/office/drawing/2014/main" id="{35D64311-E8B8-8147-BC7E-A096BAE76B31}"/>
                </a:ext>
              </a:extLst>
            </p:cNvPr>
            <p:cNvSpPr txBox="1"/>
            <p:nvPr/>
          </p:nvSpPr>
          <p:spPr>
            <a:xfrm>
              <a:off x="3657600" y="2074896"/>
              <a:ext cx="2203768" cy="335528"/>
            </a:xfrm>
            <a:prstGeom prst="rect">
              <a:avLst/>
            </a:prstGeom>
            <a:solidFill>
              <a:schemeClr val="bg1"/>
            </a:solidFill>
            <a:ln>
              <a:solidFill>
                <a:srgbClr val="82202A"/>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6" name="TextBox 25">
              <a:extLst>
                <a:ext uri="{FF2B5EF4-FFF2-40B4-BE49-F238E27FC236}">
                  <a16:creationId xmlns:a16="http://schemas.microsoft.com/office/drawing/2014/main" id="{59404963-6AA4-0D4E-B429-287F2358D66E}"/>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pic>
        <p:nvPicPr>
          <p:cNvPr id="27" name="Picture 26">
            <a:extLst>
              <a:ext uri="{FF2B5EF4-FFF2-40B4-BE49-F238E27FC236}">
                <a16:creationId xmlns:a16="http://schemas.microsoft.com/office/drawing/2014/main" id="{6441AD50-A0E6-A849-812F-45DF6E919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 y="5247898"/>
            <a:ext cx="1915320" cy="1467184"/>
          </a:xfrm>
          <a:prstGeom prst="rect">
            <a:avLst/>
          </a:prstGeom>
        </p:spPr>
      </p:pic>
      <p:pic>
        <p:nvPicPr>
          <p:cNvPr id="28" name="Picture 27">
            <a:extLst>
              <a:ext uri="{FF2B5EF4-FFF2-40B4-BE49-F238E27FC236}">
                <a16:creationId xmlns:a16="http://schemas.microsoft.com/office/drawing/2014/main" id="{4EB402F8-97D8-EA40-97D9-5FEC38AF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166" y="5392057"/>
            <a:ext cx="2082391" cy="1487422"/>
          </a:xfrm>
          <a:prstGeom prst="rect">
            <a:avLst/>
          </a:prstGeom>
        </p:spPr>
      </p:pic>
      <p:pic>
        <p:nvPicPr>
          <p:cNvPr id="29" name="Picture 28">
            <a:extLst>
              <a:ext uri="{FF2B5EF4-FFF2-40B4-BE49-F238E27FC236}">
                <a16:creationId xmlns:a16="http://schemas.microsoft.com/office/drawing/2014/main" id="{4E3BD12B-95B6-0949-A450-794644558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981490"/>
            <a:ext cx="2402928" cy="800976"/>
          </a:xfrm>
          <a:prstGeom prst="rect">
            <a:avLst/>
          </a:prstGeom>
        </p:spPr>
      </p:pic>
    </p:spTree>
    <p:extLst>
      <p:ext uri="{BB962C8B-B14F-4D97-AF65-F5344CB8AC3E}">
        <p14:creationId xmlns:p14="http://schemas.microsoft.com/office/powerpoint/2010/main" val="3311857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11ACE-D67F-F34A-A3C7-E24CC015FCD6}"/>
              </a:ext>
            </a:extLst>
          </p:cNvPr>
          <p:cNvSpPr>
            <a:spLocks noGrp="1"/>
          </p:cNvSpPr>
          <p:nvPr>
            <p:ph type="body" sz="quarter" idx="13"/>
          </p:nvPr>
        </p:nvSpPr>
        <p:spPr/>
        <p:txBody>
          <a:bodyPr/>
          <a:lstStyle/>
          <a:p>
            <a:r>
              <a:rPr lang="en-US" dirty="0"/>
              <a:t>Producers</a:t>
            </a:r>
          </a:p>
        </p:txBody>
      </p:sp>
      <p:pic>
        <p:nvPicPr>
          <p:cNvPr id="4" name="Picture 3">
            <a:extLst>
              <a:ext uri="{FF2B5EF4-FFF2-40B4-BE49-F238E27FC236}">
                <a16:creationId xmlns:a16="http://schemas.microsoft.com/office/drawing/2014/main" id="{DB655AA6-DA81-A04E-8624-9E96DB9F2704}"/>
              </a:ext>
            </a:extLst>
          </p:cNvPr>
          <p:cNvPicPr>
            <a:picLocks noChangeAspect="1"/>
          </p:cNvPicPr>
          <p:nvPr/>
        </p:nvPicPr>
        <p:blipFill rotWithShape="1">
          <a:blip r:embed="rId2"/>
          <a:srcRect l="2043" b="5396"/>
          <a:stretch/>
        </p:blipFill>
        <p:spPr>
          <a:xfrm>
            <a:off x="172277" y="2560669"/>
            <a:ext cx="6476503" cy="4045541"/>
          </a:xfrm>
          <a:prstGeom prst="rect">
            <a:avLst/>
          </a:prstGeom>
        </p:spPr>
      </p:pic>
      <p:sp>
        <p:nvSpPr>
          <p:cNvPr id="5" name="TextBox 4">
            <a:extLst>
              <a:ext uri="{FF2B5EF4-FFF2-40B4-BE49-F238E27FC236}">
                <a16:creationId xmlns:a16="http://schemas.microsoft.com/office/drawing/2014/main" id="{3D368BCD-B53D-0348-932F-6A23F02EDBC9}"/>
              </a:ext>
            </a:extLst>
          </p:cNvPr>
          <p:cNvSpPr txBox="1"/>
          <p:nvPr/>
        </p:nvSpPr>
        <p:spPr>
          <a:xfrm>
            <a:off x="172278" y="5712031"/>
            <a:ext cx="6382901" cy="894179"/>
          </a:xfrm>
          <a:prstGeom prst="rect">
            <a:avLst/>
          </a:prstGeom>
          <a:noFill/>
          <a:ln w="38100">
            <a:solidFill>
              <a:srgbClr val="C00000"/>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1D844393-25F6-8A4A-9BC5-022C752FBEA9}"/>
              </a:ext>
            </a:extLst>
          </p:cNvPr>
          <p:cNvSpPr txBox="1"/>
          <p:nvPr/>
        </p:nvSpPr>
        <p:spPr>
          <a:xfrm>
            <a:off x="393376" y="1964019"/>
            <a:ext cx="184731" cy="646331"/>
          </a:xfrm>
          <a:prstGeom prst="rect">
            <a:avLst/>
          </a:prstGeom>
          <a:noFill/>
        </p:spPr>
        <p:txBody>
          <a:bodyPr wrap="none" rtlCol="0">
            <a:spAutoFit/>
          </a:bodyPr>
          <a:lstStyle/>
          <a:p>
            <a:endParaRPr lang="en-US" dirty="0"/>
          </a:p>
          <a:p>
            <a:endParaRPr lang="en-US" dirty="0"/>
          </a:p>
        </p:txBody>
      </p:sp>
      <p:sp>
        <p:nvSpPr>
          <p:cNvPr id="8" name="TextBox 7">
            <a:extLst>
              <a:ext uri="{FF2B5EF4-FFF2-40B4-BE49-F238E27FC236}">
                <a16:creationId xmlns:a16="http://schemas.microsoft.com/office/drawing/2014/main" id="{4A1F539E-E117-E749-925F-F45049710774}"/>
              </a:ext>
            </a:extLst>
          </p:cNvPr>
          <p:cNvSpPr txBox="1"/>
          <p:nvPr/>
        </p:nvSpPr>
        <p:spPr>
          <a:xfrm>
            <a:off x="336966" y="2419677"/>
            <a:ext cx="237566" cy="369332"/>
          </a:xfrm>
          <a:prstGeom prst="rect">
            <a:avLst/>
          </a:prstGeom>
          <a:noFill/>
        </p:spPr>
        <p:txBody>
          <a:bodyPr wrap="none" rtlCol="0">
            <a:spAutoFit/>
          </a:bodyPr>
          <a:lstStyle/>
          <a:p>
            <a:r>
              <a:rPr lang="en-US" dirty="0"/>
              <a:t> </a:t>
            </a:r>
          </a:p>
        </p:txBody>
      </p:sp>
      <p:sp>
        <p:nvSpPr>
          <p:cNvPr id="10" name="TextBox 9">
            <a:extLst>
              <a:ext uri="{FF2B5EF4-FFF2-40B4-BE49-F238E27FC236}">
                <a16:creationId xmlns:a16="http://schemas.microsoft.com/office/drawing/2014/main" id="{1B359F45-6573-CF4C-A051-346EF145C1CA}"/>
              </a:ext>
            </a:extLst>
          </p:cNvPr>
          <p:cNvSpPr txBox="1"/>
          <p:nvPr/>
        </p:nvSpPr>
        <p:spPr>
          <a:xfrm>
            <a:off x="280557" y="1223158"/>
            <a:ext cx="6476503" cy="1877437"/>
          </a:xfrm>
          <a:prstGeom prst="rect">
            <a:avLst/>
          </a:prstGeom>
          <a:noFill/>
        </p:spPr>
        <p:txBody>
          <a:bodyPr wrap="square" rtlCol="0">
            <a:spAutoFit/>
          </a:bodyPr>
          <a:lstStyle/>
          <a:p>
            <a:r>
              <a:rPr lang="en-US" sz="2000" dirty="0"/>
              <a:t>Organisms that </a:t>
            </a:r>
            <a:r>
              <a:rPr lang="en-US" sz="2000" dirty="0">
                <a:highlight>
                  <a:srgbClr val="00FF00"/>
                </a:highlight>
              </a:rPr>
              <a:t>produce their own </a:t>
            </a:r>
            <a:r>
              <a:rPr lang="en-US" sz="2000" dirty="0"/>
              <a:t>food are known as </a:t>
            </a:r>
            <a:r>
              <a:rPr lang="en-US" sz="2000" b="1" dirty="0">
                <a:highlight>
                  <a:srgbClr val="FFFF00"/>
                </a:highlight>
              </a:rPr>
              <a:t>producers</a:t>
            </a:r>
            <a:r>
              <a:rPr lang="en-US" sz="2000" dirty="0">
                <a:highlight>
                  <a:srgbClr val="FFFF00"/>
                </a:highlight>
              </a:rPr>
              <a:t> or </a:t>
            </a:r>
            <a:r>
              <a:rPr lang="en-US" sz="2000" b="1" dirty="0">
                <a:highlight>
                  <a:srgbClr val="FFFF00"/>
                </a:highlight>
              </a:rPr>
              <a:t>autotrophs</a:t>
            </a:r>
            <a:r>
              <a:rPr lang="en-US" sz="2000" dirty="0"/>
              <a:t>. Plants can produce their own food, so they all called producers. Plants use the process of </a:t>
            </a:r>
            <a:r>
              <a:rPr lang="en-US" sz="2000" b="1" dirty="0"/>
              <a:t>photosynthesis</a:t>
            </a:r>
            <a:r>
              <a:rPr lang="en-US" sz="2000" dirty="0"/>
              <a:t> to make their own food. </a:t>
            </a:r>
          </a:p>
          <a:p>
            <a:endParaRPr lang="en-US" dirty="0"/>
          </a:p>
          <a:p>
            <a:endParaRPr lang="en-US" dirty="0"/>
          </a:p>
        </p:txBody>
      </p:sp>
      <p:pic>
        <p:nvPicPr>
          <p:cNvPr id="11" name="Picture 10">
            <a:extLst>
              <a:ext uri="{FF2B5EF4-FFF2-40B4-BE49-F238E27FC236}">
                <a16:creationId xmlns:a16="http://schemas.microsoft.com/office/drawing/2014/main" id="{9524EE75-BBD6-824A-919E-B5C430453D7C}"/>
              </a:ext>
            </a:extLst>
          </p:cNvPr>
          <p:cNvPicPr>
            <a:picLocks noChangeAspect="1"/>
          </p:cNvPicPr>
          <p:nvPr/>
        </p:nvPicPr>
        <p:blipFill rotWithShape="1">
          <a:blip r:embed="rId3"/>
          <a:srcRect t="16116" r="71595" b="31788"/>
          <a:stretch/>
        </p:blipFill>
        <p:spPr>
          <a:xfrm>
            <a:off x="6598371" y="3728995"/>
            <a:ext cx="2096972" cy="3053948"/>
          </a:xfrm>
          <a:prstGeom prst="rect">
            <a:avLst/>
          </a:prstGeom>
        </p:spPr>
      </p:pic>
      <p:grpSp>
        <p:nvGrpSpPr>
          <p:cNvPr id="12" name="Group 11">
            <a:extLst>
              <a:ext uri="{FF2B5EF4-FFF2-40B4-BE49-F238E27FC236}">
                <a16:creationId xmlns:a16="http://schemas.microsoft.com/office/drawing/2014/main" id="{A2CF1990-DDCC-8B4C-9742-4A2CE9F26737}"/>
              </a:ext>
            </a:extLst>
          </p:cNvPr>
          <p:cNvGrpSpPr/>
          <p:nvPr/>
        </p:nvGrpSpPr>
        <p:grpSpPr>
          <a:xfrm>
            <a:off x="8644931" y="75057"/>
            <a:ext cx="3534890" cy="1426935"/>
            <a:chOff x="1480140" y="2430380"/>
            <a:chExt cx="2206801" cy="695159"/>
          </a:xfrm>
          <a:solidFill>
            <a:srgbClr val="00DCD1"/>
          </a:solidFill>
        </p:grpSpPr>
        <p:sp>
          <p:nvSpPr>
            <p:cNvPr id="13" name="TextBox 12">
              <a:extLst>
                <a:ext uri="{FF2B5EF4-FFF2-40B4-BE49-F238E27FC236}">
                  <a16:creationId xmlns:a16="http://schemas.microsoft.com/office/drawing/2014/main" id="{3873B5DE-E436-034D-B57C-C341520F2771}"/>
                </a:ext>
              </a:extLst>
            </p:cNvPr>
            <p:cNvSpPr txBox="1"/>
            <p:nvPr/>
          </p:nvSpPr>
          <p:spPr>
            <a:xfrm>
              <a:off x="1480141" y="2675721"/>
              <a:ext cx="2206800" cy="449818"/>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FFFF00"/>
                  </a:highlight>
                </a:rPr>
                <a:t>Organisms that produce their own food are known as?</a:t>
              </a:r>
            </a:p>
            <a:p>
              <a:r>
                <a:rPr lang="en-US" dirty="0">
                  <a:highlight>
                    <a:srgbClr val="00FF00"/>
                  </a:highlight>
                  <a:latin typeface="+mj-lt"/>
                  <a:cs typeface="Futura Medium" panose="020B0602020204020303" pitchFamily="34" charset="-79"/>
                </a:rPr>
                <a:t>An autotroph does what? </a:t>
              </a:r>
            </a:p>
          </p:txBody>
        </p:sp>
        <p:sp>
          <p:nvSpPr>
            <p:cNvPr id="14" name="TextBox 13">
              <a:extLst>
                <a:ext uri="{FF2B5EF4-FFF2-40B4-BE49-F238E27FC236}">
                  <a16:creationId xmlns:a16="http://schemas.microsoft.com/office/drawing/2014/main" id="{DA04A0BD-DBFF-F04F-BA1B-B30358183B74}"/>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15" name="Group 14">
            <a:extLst>
              <a:ext uri="{FF2B5EF4-FFF2-40B4-BE49-F238E27FC236}">
                <a16:creationId xmlns:a16="http://schemas.microsoft.com/office/drawing/2014/main" id="{9152664E-721B-8745-B230-659AFEB84B15}"/>
              </a:ext>
            </a:extLst>
          </p:cNvPr>
          <p:cNvGrpSpPr/>
          <p:nvPr/>
        </p:nvGrpSpPr>
        <p:grpSpPr>
          <a:xfrm>
            <a:off x="8644931" y="1545631"/>
            <a:ext cx="3534888" cy="2675806"/>
            <a:chOff x="3657599" y="1716154"/>
            <a:chExt cx="2211388" cy="2612166"/>
          </a:xfrm>
        </p:grpSpPr>
        <p:sp>
          <p:nvSpPr>
            <p:cNvPr id="16" name="TextBox 15">
              <a:extLst>
                <a:ext uri="{FF2B5EF4-FFF2-40B4-BE49-F238E27FC236}">
                  <a16:creationId xmlns:a16="http://schemas.microsoft.com/office/drawing/2014/main" id="{E90A0BEF-8030-E846-BB82-2F2544E66D04}"/>
                </a:ext>
              </a:extLst>
            </p:cNvPr>
            <p:cNvSpPr txBox="1"/>
            <p:nvPr/>
          </p:nvSpPr>
          <p:spPr>
            <a:xfrm>
              <a:off x="3657600" y="2074896"/>
              <a:ext cx="2203768" cy="2253424"/>
            </a:xfrm>
            <a:prstGeom prst="rect">
              <a:avLst/>
            </a:prstGeom>
            <a:solidFill>
              <a:schemeClr val="bg1"/>
            </a:solidFill>
            <a:ln>
              <a:solidFill>
                <a:srgbClr val="A14986"/>
              </a:solidFill>
            </a:ln>
          </p:spPr>
          <p:txBody>
            <a:bodyPr wrap="square" rtlCol="0" anchor="t" anchorCtr="0">
              <a:spAutoFit/>
            </a:bodyPr>
            <a:lstStyle/>
            <a:p>
              <a:r>
                <a:rPr lang="en-US" sz="1400" b="1" dirty="0">
                  <a:latin typeface="Arial" panose="020B0604020202020204" pitchFamily="34" charset="0"/>
                  <a:cs typeface="Arial" panose="020B0604020202020204" pitchFamily="34" charset="0"/>
                </a:rPr>
                <a:t>Photosynthesis: </a:t>
              </a:r>
              <a:r>
                <a:rPr lang="en-AU" sz="1600" dirty="0">
                  <a:latin typeface="Arial" panose="020B0604020202020204" pitchFamily="34" charset="0"/>
                  <a:cs typeface="Arial" panose="020B0604020202020204" pitchFamily="34" charset="0"/>
                </a:rPr>
                <a:t>the process by which green plants and certain other organisms transform light energy into chemical energy.</a:t>
              </a:r>
            </a:p>
            <a:p>
              <a:r>
                <a:rPr lang="en-AU" sz="1600" b="1" dirty="0">
                  <a:latin typeface="Arial" panose="020B0604020202020204" pitchFamily="34" charset="0"/>
                  <a:cs typeface="Arial" panose="020B0604020202020204" pitchFamily="34" charset="0"/>
                </a:rPr>
                <a:t>Producers</a:t>
              </a:r>
              <a:r>
                <a:rPr lang="en-AU" sz="1600" dirty="0">
                  <a:latin typeface="Arial" panose="020B0604020202020204" pitchFamily="34" charset="0"/>
                  <a:cs typeface="Arial" panose="020B0604020202020204" pitchFamily="34" charset="0"/>
                </a:rPr>
                <a:t>: Plants or plant-like organisms found at the start of the food chain. </a:t>
              </a:r>
            </a:p>
            <a:p>
              <a:r>
                <a:rPr lang="en-AU" sz="1600" b="1" dirty="0">
                  <a:latin typeface="Arial" panose="020B0604020202020204" pitchFamily="34" charset="0"/>
                  <a:cs typeface="Arial" panose="020B0604020202020204" pitchFamily="34" charset="0"/>
                </a:rPr>
                <a:t>Autotroph: </a:t>
              </a:r>
              <a:r>
                <a:rPr lang="en-AU" sz="1600" dirty="0">
                  <a:latin typeface="Arial" panose="020B0604020202020204" pitchFamily="34" charset="0"/>
                  <a:cs typeface="Arial" panose="020B0604020202020204" pitchFamily="34" charset="0"/>
                </a:rPr>
                <a:t>Organism that makes its own food. </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CA42B59-C08B-FE4F-987B-40246244CAAC}"/>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19" name="Picture 18">
            <a:extLst>
              <a:ext uri="{FF2B5EF4-FFF2-40B4-BE49-F238E27FC236}">
                <a16:creationId xmlns:a16="http://schemas.microsoft.com/office/drawing/2014/main" id="{783B4D10-0DD8-3D44-BC29-B3D33174D906}"/>
              </a:ext>
            </a:extLst>
          </p:cNvPr>
          <p:cNvPicPr>
            <a:picLocks noChangeAspect="1"/>
          </p:cNvPicPr>
          <p:nvPr/>
        </p:nvPicPr>
        <p:blipFill rotWithShape="1">
          <a:blip r:embed="rId4"/>
          <a:srcRect l="34589" t="18455" r="34602" b="21384"/>
          <a:stretch/>
        </p:blipFill>
        <p:spPr>
          <a:xfrm>
            <a:off x="6929086" y="75058"/>
            <a:ext cx="1629619" cy="1670616"/>
          </a:xfrm>
          <a:prstGeom prst="rect">
            <a:avLst/>
          </a:prstGeom>
        </p:spPr>
      </p:pic>
      <p:pic>
        <p:nvPicPr>
          <p:cNvPr id="20" name="Picture 19">
            <a:extLst>
              <a:ext uri="{FF2B5EF4-FFF2-40B4-BE49-F238E27FC236}">
                <a16:creationId xmlns:a16="http://schemas.microsoft.com/office/drawing/2014/main" id="{32AC7244-D38A-8042-80CE-6B1E29BCA8D8}"/>
              </a:ext>
            </a:extLst>
          </p:cNvPr>
          <p:cNvPicPr>
            <a:picLocks noChangeAspect="1"/>
          </p:cNvPicPr>
          <p:nvPr/>
        </p:nvPicPr>
        <p:blipFill>
          <a:blip r:embed="rId5"/>
          <a:stretch>
            <a:fillRect/>
          </a:stretch>
        </p:blipFill>
        <p:spPr>
          <a:xfrm>
            <a:off x="8695343" y="4365292"/>
            <a:ext cx="1791024" cy="1346739"/>
          </a:xfrm>
          <a:prstGeom prst="rect">
            <a:avLst/>
          </a:prstGeom>
        </p:spPr>
      </p:pic>
      <p:sp>
        <p:nvSpPr>
          <p:cNvPr id="21" name="TextBox 20">
            <a:extLst>
              <a:ext uri="{FF2B5EF4-FFF2-40B4-BE49-F238E27FC236}">
                <a16:creationId xmlns:a16="http://schemas.microsoft.com/office/drawing/2014/main" id="{1BF0582F-C54A-5247-BCAF-738034B66B6A}"/>
              </a:ext>
            </a:extLst>
          </p:cNvPr>
          <p:cNvSpPr txBox="1"/>
          <p:nvPr/>
        </p:nvSpPr>
        <p:spPr>
          <a:xfrm>
            <a:off x="8558705" y="5835426"/>
            <a:ext cx="3461017" cy="923330"/>
          </a:xfrm>
          <a:prstGeom prst="rect">
            <a:avLst/>
          </a:prstGeom>
          <a:noFill/>
        </p:spPr>
        <p:txBody>
          <a:bodyPr wrap="square" rtlCol="0">
            <a:spAutoFit/>
          </a:bodyPr>
          <a:lstStyle/>
          <a:p>
            <a:r>
              <a:rPr lang="en-US" dirty="0"/>
              <a:t>Not all producers are plants, phytoplankton (pictured above) are found the in the ocean. </a:t>
            </a:r>
          </a:p>
        </p:txBody>
      </p:sp>
    </p:spTree>
    <p:extLst>
      <p:ext uri="{BB962C8B-B14F-4D97-AF65-F5344CB8AC3E}">
        <p14:creationId xmlns:p14="http://schemas.microsoft.com/office/powerpoint/2010/main" val="3412625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536183-8901-2546-80C6-23D45401983E}"/>
              </a:ext>
            </a:extLst>
          </p:cNvPr>
          <p:cNvSpPr>
            <a:spLocks noGrp="1"/>
          </p:cNvSpPr>
          <p:nvPr>
            <p:ph type="body" sz="quarter" idx="13"/>
          </p:nvPr>
        </p:nvSpPr>
        <p:spPr/>
        <p:txBody>
          <a:bodyPr/>
          <a:lstStyle/>
          <a:p>
            <a:r>
              <a:rPr lang="en-US" dirty="0"/>
              <a:t>Consumers</a:t>
            </a:r>
          </a:p>
        </p:txBody>
      </p:sp>
      <p:pic>
        <p:nvPicPr>
          <p:cNvPr id="4" name="Picture 3">
            <a:extLst>
              <a:ext uri="{FF2B5EF4-FFF2-40B4-BE49-F238E27FC236}">
                <a16:creationId xmlns:a16="http://schemas.microsoft.com/office/drawing/2014/main" id="{6A2C7A11-980F-ED45-87B2-B93BA4905725}"/>
              </a:ext>
            </a:extLst>
          </p:cNvPr>
          <p:cNvPicPr>
            <a:picLocks noChangeAspect="1"/>
          </p:cNvPicPr>
          <p:nvPr/>
        </p:nvPicPr>
        <p:blipFill rotWithShape="1">
          <a:blip r:embed="rId2"/>
          <a:srcRect l="2043" b="5396"/>
          <a:stretch/>
        </p:blipFill>
        <p:spPr>
          <a:xfrm>
            <a:off x="172278" y="2994992"/>
            <a:ext cx="5781196" cy="3611218"/>
          </a:xfrm>
          <a:prstGeom prst="rect">
            <a:avLst/>
          </a:prstGeom>
        </p:spPr>
      </p:pic>
      <p:sp>
        <p:nvSpPr>
          <p:cNvPr id="7" name="TextBox 6">
            <a:extLst>
              <a:ext uri="{FF2B5EF4-FFF2-40B4-BE49-F238E27FC236}">
                <a16:creationId xmlns:a16="http://schemas.microsoft.com/office/drawing/2014/main" id="{6B9435CB-F197-1846-ABF9-7A69010806B8}"/>
              </a:ext>
            </a:extLst>
          </p:cNvPr>
          <p:cNvSpPr txBox="1"/>
          <p:nvPr/>
        </p:nvSpPr>
        <p:spPr>
          <a:xfrm>
            <a:off x="280557" y="2941984"/>
            <a:ext cx="5672918" cy="2960052"/>
          </a:xfrm>
          <a:prstGeom prst="rect">
            <a:avLst/>
          </a:prstGeom>
          <a:noFill/>
          <a:ln w="38100">
            <a:solidFill>
              <a:srgbClr val="00B0F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28BDCEAC-3F8E-214B-A26A-7D7CBF09A110}"/>
              </a:ext>
            </a:extLst>
          </p:cNvPr>
          <p:cNvSpPr txBox="1"/>
          <p:nvPr/>
        </p:nvSpPr>
        <p:spPr>
          <a:xfrm>
            <a:off x="269909" y="1146852"/>
            <a:ext cx="8917099" cy="2031325"/>
          </a:xfrm>
          <a:prstGeom prst="rect">
            <a:avLst/>
          </a:prstGeom>
          <a:noFill/>
        </p:spPr>
        <p:txBody>
          <a:bodyPr wrap="square" rtlCol="0">
            <a:spAutoFit/>
          </a:bodyPr>
          <a:lstStyle/>
          <a:p>
            <a:r>
              <a:rPr lang="en-US" dirty="0"/>
              <a:t>Animals cannot make their own food and must therefore </a:t>
            </a:r>
            <a:r>
              <a:rPr lang="en-US" b="1" dirty="0"/>
              <a:t>consume</a:t>
            </a:r>
            <a:r>
              <a:rPr lang="en-US" dirty="0"/>
              <a:t> (eat) </a:t>
            </a:r>
            <a:r>
              <a:rPr lang="en-US" dirty="0">
                <a:highlight>
                  <a:srgbClr val="00FF00"/>
                </a:highlight>
              </a:rPr>
              <a:t>plants or other animals to get their energy</a:t>
            </a:r>
            <a:r>
              <a:rPr lang="en-US" dirty="0"/>
              <a:t> and the nutrients they need. Animals are therefore called consumers. Consumers are also called </a:t>
            </a:r>
            <a:r>
              <a:rPr lang="en-US" b="1" dirty="0">
                <a:highlight>
                  <a:srgbClr val="FFFF00"/>
                </a:highlight>
              </a:rPr>
              <a:t>heterotrophs</a:t>
            </a:r>
            <a:r>
              <a:rPr lang="en-US" dirty="0"/>
              <a:t>.   </a:t>
            </a:r>
          </a:p>
          <a:p>
            <a:r>
              <a:rPr lang="en-US" dirty="0"/>
              <a:t>Consumers can be classified using different trophic levels (primary, secondary, tertiary consumers). </a:t>
            </a:r>
          </a:p>
          <a:p>
            <a:r>
              <a:rPr lang="en-US" dirty="0"/>
              <a:t>We help to classify their position using their food source (Carnivore, Omnivore and Herbivore). </a:t>
            </a:r>
          </a:p>
        </p:txBody>
      </p:sp>
      <p:grpSp>
        <p:nvGrpSpPr>
          <p:cNvPr id="13" name="Group 12">
            <a:extLst>
              <a:ext uri="{FF2B5EF4-FFF2-40B4-BE49-F238E27FC236}">
                <a16:creationId xmlns:a16="http://schemas.microsoft.com/office/drawing/2014/main" id="{23505462-3A52-1641-B4CA-5046263F2278}"/>
              </a:ext>
            </a:extLst>
          </p:cNvPr>
          <p:cNvGrpSpPr/>
          <p:nvPr/>
        </p:nvGrpSpPr>
        <p:grpSpPr>
          <a:xfrm>
            <a:off x="8618587" y="94099"/>
            <a:ext cx="3475208" cy="1235937"/>
            <a:chOff x="1480140" y="2430380"/>
            <a:chExt cx="2206801" cy="514285"/>
          </a:xfrm>
          <a:solidFill>
            <a:srgbClr val="00DCD1"/>
          </a:solidFill>
        </p:grpSpPr>
        <p:sp>
          <p:nvSpPr>
            <p:cNvPr id="14" name="TextBox 13">
              <a:extLst>
                <a:ext uri="{FF2B5EF4-FFF2-40B4-BE49-F238E27FC236}">
                  <a16:creationId xmlns:a16="http://schemas.microsoft.com/office/drawing/2014/main" id="{7C85709D-A6BC-0A49-9346-7E98B112B80C}"/>
                </a:ext>
              </a:extLst>
            </p:cNvPr>
            <p:cNvSpPr txBox="1"/>
            <p:nvPr/>
          </p:nvSpPr>
          <p:spPr>
            <a:xfrm>
              <a:off x="1480141" y="2675721"/>
              <a:ext cx="2206800" cy="268944"/>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00FF00"/>
                  </a:highlight>
                  <a:latin typeface="+mj-lt"/>
                  <a:cs typeface="Futura Medium" panose="020B0602020204020303" pitchFamily="34" charset="-79"/>
                </a:rPr>
                <a:t>A consumer eats?</a:t>
              </a:r>
            </a:p>
            <a:p>
              <a:r>
                <a:rPr lang="en-US" dirty="0">
                  <a:highlight>
                    <a:srgbClr val="FFFF00"/>
                  </a:highlight>
                </a:rPr>
                <a:t>Consumers are also called?</a:t>
              </a:r>
            </a:p>
          </p:txBody>
        </p:sp>
        <p:sp>
          <p:nvSpPr>
            <p:cNvPr id="15" name="TextBox 14">
              <a:extLst>
                <a:ext uri="{FF2B5EF4-FFF2-40B4-BE49-F238E27FC236}">
                  <a16:creationId xmlns:a16="http://schemas.microsoft.com/office/drawing/2014/main" id="{EF5B31A1-3FFA-E94E-BEF4-1C8BCF526064}"/>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16" name="Group 15">
            <a:extLst>
              <a:ext uri="{FF2B5EF4-FFF2-40B4-BE49-F238E27FC236}">
                <a16:creationId xmlns:a16="http://schemas.microsoft.com/office/drawing/2014/main" id="{C10D262C-2B78-0847-977F-ADF8D58E9D97}"/>
              </a:ext>
            </a:extLst>
          </p:cNvPr>
          <p:cNvGrpSpPr/>
          <p:nvPr/>
        </p:nvGrpSpPr>
        <p:grpSpPr>
          <a:xfrm>
            <a:off x="8618587" y="1550292"/>
            <a:ext cx="3475206" cy="2183364"/>
            <a:chOff x="3657599" y="1716154"/>
            <a:chExt cx="2211388" cy="2131436"/>
          </a:xfrm>
        </p:grpSpPr>
        <p:sp>
          <p:nvSpPr>
            <p:cNvPr id="17" name="TextBox 16">
              <a:extLst>
                <a:ext uri="{FF2B5EF4-FFF2-40B4-BE49-F238E27FC236}">
                  <a16:creationId xmlns:a16="http://schemas.microsoft.com/office/drawing/2014/main" id="{16F51B20-D4F3-6740-A8E5-47D161598A47}"/>
                </a:ext>
              </a:extLst>
            </p:cNvPr>
            <p:cNvSpPr txBox="1"/>
            <p:nvPr/>
          </p:nvSpPr>
          <p:spPr>
            <a:xfrm>
              <a:off x="3657600" y="2074896"/>
              <a:ext cx="2203768" cy="1772694"/>
            </a:xfrm>
            <a:prstGeom prst="rect">
              <a:avLst/>
            </a:prstGeom>
            <a:solidFill>
              <a:schemeClr val="bg1"/>
            </a:solidFill>
            <a:ln>
              <a:solidFill>
                <a:srgbClr val="A14986"/>
              </a:solidFill>
            </a:ln>
          </p:spPr>
          <p:txBody>
            <a:bodyPr wrap="square" rtlCol="0" anchor="t" anchorCtr="0">
              <a:spAutoFit/>
            </a:bodyPr>
            <a:lstStyle/>
            <a:p>
              <a:r>
                <a:rPr lang="en-AU" sz="1600" b="1" dirty="0">
                  <a:latin typeface="Arial" panose="020B0604020202020204" pitchFamily="34" charset="0"/>
                  <a:cs typeface="Arial" panose="020B0604020202020204" pitchFamily="34" charset="0"/>
                </a:rPr>
                <a:t>Consumer: </a:t>
              </a:r>
              <a:r>
                <a:rPr lang="en-US" sz="1600" dirty="0">
                  <a:latin typeface="Arial" panose="020B0604020202020204" pitchFamily="34" charset="0"/>
                  <a:cs typeface="Arial" panose="020B0604020202020204" pitchFamily="34" charset="0"/>
                </a:rPr>
                <a:t>Animals that cannot make their own food. </a:t>
              </a:r>
              <a:endParaRPr lang="en-AU" sz="1600" dirty="0">
                <a:latin typeface="Arial" panose="020B0604020202020204" pitchFamily="34" charset="0"/>
                <a:cs typeface="Arial" panose="020B0604020202020204" pitchFamily="34" charset="0"/>
              </a:endParaRPr>
            </a:p>
            <a:p>
              <a:r>
                <a:rPr lang="en-AU" sz="1600" b="1" dirty="0">
                  <a:latin typeface="Arial" panose="020B0604020202020204" pitchFamily="34" charset="0"/>
                  <a:cs typeface="Arial" panose="020B0604020202020204" pitchFamily="34" charset="0"/>
                </a:rPr>
                <a:t>Heterotroph: </a:t>
              </a:r>
              <a:r>
                <a:rPr lang="en-AU" sz="1600" dirty="0">
                  <a:latin typeface="Arial" panose="020B0604020202020204" pitchFamily="34" charset="0"/>
                  <a:cs typeface="Arial" panose="020B0604020202020204" pitchFamily="34" charset="0"/>
                </a:rPr>
                <a:t>Organism that does not make its own food. </a:t>
              </a:r>
            </a:p>
            <a:p>
              <a:r>
                <a:rPr lang="en-US" sz="1600" b="1" dirty="0">
                  <a:latin typeface="Arial" panose="020B0604020202020204" pitchFamily="34" charset="0"/>
                  <a:cs typeface="Arial" panose="020B0604020202020204" pitchFamily="34" charset="0"/>
                </a:rPr>
                <a:t>Trophic Levels: </a:t>
              </a:r>
              <a:r>
                <a:rPr lang="en-AU" sz="1600" dirty="0">
                  <a:latin typeface="Arial" panose="020B0604020202020204" pitchFamily="34" charset="0"/>
                  <a:cs typeface="Arial" panose="020B0604020202020204" pitchFamily="34" charset="0"/>
                </a:rPr>
                <a:t>The trophic level of an organism is the position it occupies in a food web.</a:t>
              </a:r>
              <a:endParaRPr lang="en-US" sz="1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3C8A5A9-765D-3C43-8F6C-57277FEEAF99}"/>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19" name="Picture 18">
            <a:extLst>
              <a:ext uri="{FF2B5EF4-FFF2-40B4-BE49-F238E27FC236}">
                <a16:creationId xmlns:a16="http://schemas.microsoft.com/office/drawing/2014/main" id="{7DBEE99D-0B99-9F40-9783-2F46356B2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755" y="281158"/>
            <a:ext cx="2451678" cy="817226"/>
          </a:xfrm>
          <a:prstGeom prst="rect">
            <a:avLst/>
          </a:prstGeom>
        </p:spPr>
      </p:pic>
      <p:pic>
        <p:nvPicPr>
          <p:cNvPr id="20" name="Picture 19">
            <a:extLst>
              <a:ext uri="{FF2B5EF4-FFF2-40B4-BE49-F238E27FC236}">
                <a16:creationId xmlns:a16="http://schemas.microsoft.com/office/drawing/2014/main" id="{6E4A8371-C905-6B4B-A6F0-39F5A8F75A1E}"/>
              </a:ext>
            </a:extLst>
          </p:cNvPr>
          <p:cNvPicPr>
            <a:picLocks noChangeAspect="1"/>
          </p:cNvPicPr>
          <p:nvPr/>
        </p:nvPicPr>
        <p:blipFill>
          <a:blip r:embed="rId4"/>
          <a:stretch>
            <a:fillRect/>
          </a:stretch>
        </p:blipFill>
        <p:spPr>
          <a:xfrm>
            <a:off x="7391719" y="94099"/>
            <a:ext cx="1155687" cy="982334"/>
          </a:xfrm>
          <a:prstGeom prst="rect">
            <a:avLst/>
          </a:prstGeom>
        </p:spPr>
      </p:pic>
    </p:spTree>
    <p:extLst>
      <p:ext uri="{BB962C8B-B14F-4D97-AF65-F5344CB8AC3E}">
        <p14:creationId xmlns:p14="http://schemas.microsoft.com/office/powerpoint/2010/main" val="395877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A8ADE-6FBA-1A43-91E8-44B2CFF5D30A}"/>
              </a:ext>
            </a:extLst>
          </p:cNvPr>
          <p:cNvSpPr>
            <a:spLocks noGrp="1"/>
          </p:cNvSpPr>
          <p:nvPr>
            <p:ph type="body" sz="quarter" idx="13"/>
          </p:nvPr>
        </p:nvSpPr>
        <p:spPr>
          <a:xfrm>
            <a:off x="280558" y="805337"/>
            <a:ext cx="8044046" cy="696655"/>
          </a:xfrm>
        </p:spPr>
        <p:txBody>
          <a:bodyPr>
            <a:normAutofit lnSpcReduction="10000"/>
          </a:bodyPr>
          <a:lstStyle/>
          <a:p>
            <a:r>
              <a:rPr lang="en-US" dirty="0"/>
              <a:t>Consumers can be: Herbivores, Carnivores &amp; Omnivores </a:t>
            </a:r>
          </a:p>
        </p:txBody>
      </p:sp>
      <p:sp>
        <p:nvSpPr>
          <p:cNvPr id="3" name="Text Placeholder 2">
            <a:extLst>
              <a:ext uri="{FF2B5EF4-FFF2-40B4-BE49-F238E27FC236}">
                <a16:creationId xmlns:a16="http://schemas.microsoft.com/office/drawing/2014/main" id="{CBCAFF62-27E0-8D44-9639-5E655A2A75F7}"/>
              </a:ext>
            </a:extLst>
          </p:cNvPr>
          <p:cNvSpPr>
            <a:spLocks noGrp="1"/>
          </p:cNvSpPr>
          <p:nvPr>
            <p:ph type="body" sz="quarter" idx="15"/>
          </p:nvPr>
        </p:nvSpPr>
        <p:spPr>
          <a:xfrm>
            <a:off x="280558" y="1623998"/>
            <a:ext cx="8352804" cy="4428666"/>
          </a:xfrm>
        </p:spPr>
        <p:txBody>
          <a:bodyPr>
            <a:normAutofit/>
          </a:bodyPr>
          <a:lstStyle/>
          <a:p>
            <a:r>
              <a:rPr lang="en-AU" dirty="0">
                <a:solidFill>
                  <a:srgbClr val="00B050"/>
                </a:solidFill>
                <a:latin typeface="Arial Rounded MT Bold" panose="020F0704030504030204" pitchFamily="34" charset="77"/>
              </a:rPr>
              <a:t>Herbivore</a:t>
            </a:r>
            <a:r>
              <a:rPr lang="en-AU" dirty="0">
                <a:latin typeface="Arial Rounded MT Bold" panose="020F0704030504030204" pitchFamily="34" charset="77"/>
              </a:rPr>
              <a:t> – an organism that feeds solely on plants.</a:t>
            </a:r>
          </a:p>
          <a:p>
            <a:r>
              <a:rPr lang="en-AU" dirty="0">
                <a:solidFill>
                  <a:srgbClr val="FF0000"/>
                </a:solidFill>
                <a:latin typeface="Arial Rounded MT Bold" panose="020F0704030504030204" pitchFamily="34" charset="77"/>
              </a:rPr>
              <a:t>Carnivore</a:t>
            </a:r>
            <a:r>
              <a:rPr lang="en-AU" dirty="0">
                <a:latin typeface="Arial Rounded MT Bold" panose="020F0704030504030204" pitchFamily="34" charset="77"/>
              </a:rPr>
              <a:t> – an organism that feeds solely on animals.</a:t>
            </a:r>
          </a:p>
          <a:p>
            <a:r>
              <a:rPr lang="en-AU" dirty="0">
                <a:solidFill>
                  <a:srgbClr val="FFC000"/>
                </a:solidFill>
                <a:latin typeface="Arial Rounded MT Bold" panose="020F0704030504030204" pitchFamily="34" charset="77"/>
              </a:rPr>
              <a:t>Omnivore</a:t>
            </a:r>
            <a:r>
              <a:rPr lang="en-AU" dirty="0">
                <a:latin typeface="Arial Rounded MT Bold" panose="020F0704030504030204" pitchFamily="34" charset="77"/>
              </a:rPr>
              <a:t> – an organism that consumes both plants and animals.</a:t>
            </a:r>
          </a:p>
          <a:p>
            <a:endParaRPr lang="en-US" dirty="0"/>
          </a:p>
          <a:p>
            <a:r>
              <a:rPr lang="en-US" b="1" dirty="0"/>
              <a:t>Consumers</a:t>
            </a:r>
            <a:r>
              <a:rPr lang="en-US" dirty="0"/>
              <a:t> such as a grasshopper, kangaroos and koalas that eat only plants are known as </a:t>
            </a:r>
            <a:r>
              <a:rPr lang="en-US" b="1" dirty="0">
                <a:solidFill>
                  <a:srgbClr val="00B050"/>
                </a:solidFill>
              </a:rPr>
              <a:t>herbivores</a:t>
            </a:r>
            <a:r>
              <a:rPr lang="en-US" dirty="0"/>
              <a:t>. </a:t>
            </a:r>
          </a:p>
          <a:p>
            <a:endParaRPr lang="en-US" dirty="0"/>
          </a:p>
          <a:p>
            <a:r>
              <a:rPr lang="en-US" b="1" dirty="0">
                <a:solidFill>
                  <a:srgbClr val="FFC000"/>
                </a:solidFill>
              </a:rPr>
              <a:t>Omnivores</a:t>
            </a:r>
            <a:r>
              <a:rPr lang="en-US" dirty="0"/>
              <a:t> are </a:t>
            </a:r>
            <a:r>
              <a:rPr lang="en-US" b="1" dirty="0"/>
              <a:t>consumers</a:t>
            </a:r>
            <a:r>
              <a:rPr lang="en-US" dirty="0"/>
              <a:t> that eat plants and animals. </a:t>
            </a:r>
          </a:p>
          <a:p>
            <a:r>
              <a:rPr lang="en-US" dirty="0"/>
              <a:t>Humans and some bears are</a:t>
            </a:r>
            <a:r>
              <a:rPr lang="en-US" b="1" dirty="0">
                <a:solidFill>
                  <a:schemeClr val="accent4"/>
                </a:solidFill>
              </a:rPr>
              <a:t> omnivores</a:t>
            </a:r>
            <a:r>
              <a:rPr lang="en-US" dirty="0"/>
              <a:t>. </a:t>
            </a:r>
          </a:p>
          <a:p>
            <a:endParaRPr lang="en-US" dirty="0"/>
          </a:p>
          <a:p>
            <a:r>
              <a:rPr lang="en-US" b="1" dirty="0"/>
              <a:t>Consumers</a:t>
            </a:r>
            <a:r>
              <a:rPr lang="en-US" dirty="0"/>
              <a:t> such as lions, dingoes and kookaburras that eat only other animals are called </a:t>
            </a:r>
            <a:r>
              <a:rPr lang="en-US" b="1" dirty="0">
                <a:solidFill>
                  <a:srgbClr val="FF0000"/>
                </a:solidFill>
              </a:rPr>
              <a:t>carnivores</a:t>
            </a:r>
            <a:r>
              <a:rPr lang="en-US" dirty="0"/>
              <a:t>. </a:t>
            </a:r>
          </a:p>
          <a:p>
            <a:endParaRPr lang="en-US" dirty="0"/>
          </a:p>
        </p:txBody>
      </p:sp>
      <p:grpSp>
        <p:nvGrpSpPr>
          <p:cNvPr id="7" name="Group 6">
            <a:extLst>
              <a:ext uri="{FF2B5EF4-FFF2-40B4-BE49-F238E27FC236}">
                <a16:creationId xmlns:a16="http://schemas.microsoft.com/office/drawing/2014/main" id="{8855C752-8675-404F-A966-8F5AF60DD42B}"/>
              </a:ext>
            </a:extLst>
          </p:cNvPr>
          <p:cNvGrpSpPr/>
          <p:nvPr/>
        </p:nvGrpSpPr>
        <p:grpSpPr>
          <a:xfrm>
            <a:off x="8467106" y="75056"/>
            <a:ext cx="3712715" cy="2257931"/>
            <a:chOff x="1480140" y="2430380"/>
            <a:chExt cx="2206801" cy="1099995"/>
          </a:xfrm>
          <a:solidFill>
            <a:srgbClr val="00DCD1"/>
          </a:solidFill>
        </p:grpSpPr>
        <p:sp>
          <p:nvSpPr>
            <p:cNvPr id="8" name="TextBox 7">
              <a:extLst>
                <a:ext uri="{FF2B5EF4-FFF2-40B4-BE49-F238E27FC236}">
                  <a16:creationId xmlns:a16="http://schemas.microsoft.com/office/drawing/2014/main" id="{5F658B73-11E3-FF4E-964E-315942DC0701}"/>
                </a:ext>
              </a:extLst>
            </p:cNvPr>
            <p:cNvSpPr txBox="1"/>
            <p:nvPr/>
          </p:nvSpPr>
          <p:spPr>
            <a:xfrm>
              <a:off x="1480141" y="2675721"/>
              <a:ext cx="2206800" cy="854654"/>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latin typeface="+mj-lt"/>
                  <a:cs typeface="Futura Medium" panose="020B0602020204020303" pitchFamily="34" charset="-79"/>
                </a:rPr>
                <a:t>What does an Herbivore feed on? </a:t>
              </a:r>
            </a:p>
            <a:p>
              <a:r>
                <a:rPr lang="en-US" dirty="0">
                  <a:latin typeface="+mj-lt"/>
                  <a:cs typeface="Futura Medium" panose="020B0602020204020303" pitchFamily="34" charset="-79"/>
                </a:rPr>
                <a:t>What does a Carnivore feed on? </a:t>
              </a:r>
            </a:p>
            <a:p>
              <a:r>
                <a:rPr lang="en-US" dirty="0">
                  <a:latin typeface="+mj-lt"/>
                  <a:cs typeface="Futura Medium" panose="020B0602020204020303" pitchFamily="34" charset="-79"/>
                </a:rPr>
                <a:t>What does an Omnivore feed on? </a:t>
              </a:r>
            </a:p>
            <a:p>
              <a:r>
                <a:rPr lang="en-US" dirty="0">
                  <a:latin typeface="+mj-lt"/>
                  <a:cs typeface="Futura Medium" panose="020B0602020204020303" pitchFamily="34" charset="-79"/>
                </a:rPr>
                <a:t>Examples of Herbivores? </a:t>
              </a:r>
            </a:p>
            <a:p>
              <a:r>
                <a:rPr lang="en-US" dirty="0">
                  <a:latin typeface="+mj-lt"/>
                  <a:cs typeface="Futura Medium" panose="020B0602020204020303" pitchFamily="34" charset="-79"/>
                </a:rPr>
                <a:t>Examples of Carnivores? </a:t>
              </a:r>
            </a:p>
            <a:p>
              <a:r>
                <a:rPr lang="en-US" dirty="0">
                  <a:latin typeface="+mj-lt"/>
                  <a:cs typeface="Futura Medium" panose="020B0602020204020303" pitchFamily="34" charset="-79"/>
                </a:rPr>
                <a:t>Examples of Omnivores? </a:t>
              </a:r>
            </a:p>
          </p:txBody>
        </p:sp>
        <p:sp>
          <p:nvSpPr>
            <p:cNvPr id="9" name="TextBox 8">
              <a:extLst>
                <a:ext uri="{FF2B5EF4-FFF2-40B4-BE49-F238E27FC236}">
                  <a16:creationId xmlns:a16="http://schemas.microsoft.com/office/drawing/2014/main" id="{CA2AC0D4-4ABA-154A-9C7E-E601D5CDE343}"/>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pic>
        <p:nvPicPr>
          <p:cNvPr id="10" name="Picture 9">
            <a:extLst>
              <a:ext uri="{FF2B5EF4-FFF2-40B4-BE49-F238E27FC236}">
                <a16:creationId xmlns:a16="http://schemas.microsoft.com/office/drawing/2014/main" id="{E81E1543-18C4-DB4B-9229-C79B1E57CD9B}"/>
              </a:ext>
            </a:extLst>
          </p:cNvPr>
          <p:cNvPicPr>
            <a:picLocks noChangeAspect="1"/>
          </p:cNvPicPr>
          <p:nvPr/>
        </p:nvPicPr>
        <p:blipFill rotWithShape="1">
          <a:blip r:embed="rId2"/>
          <a:srcRect l="34589" t="18455" r="34602" b="21384"/>
          <a:stretch/>
        </p:blipFill>
        <p:spPr>
          <a:xfrm>
            <a:off x="10323462" y="2522209"/>
            <a:ext cx="1629619" cy="1670616"/>
          </a:xfrm>
          <a:prstGeom prst="rect">
            <a:avLst/>
          </a:prstGeom>
        </p:spPr>
      </p:pic>
      <p:pic>
        <p:nvPicPr>
          <p:cNvPr id="11" name="Picture 10">
            <a:extLst>
              <a:ext uri="{FF2B5EF4-FFF2-40B4-BE49-F238E27FC236}">
                <a16:creationId xmlns:a16="http://schemas.microsoft.com/office/drawing/2014/main" id="{0968E275-00B1-4641-8518-F3A6AA45F80D}"/>
              </a:ext>
            </a:extLst>
          </p:cNvPr>
          <p:cNvPicPr>
            <a:picLocks noChangeAspect="1"/>
          </p:cNvPicPr>
          <p:nvPr/>
        </p:nvPicPr>
        <p:blipFill>
          <a:blip r:embed="rId3"/>
          <a:stretch>
            <a:fillRect/>
          </a:stretch>
        </p:blipFill>
        <p:spPr>
          <a:xfrm>
            <a:off x="8848774" y="3016385"/>
            <a:ext cx="1259276" cy="1070385"/>
          </a:xfrm>
          <a:prstGeom prst="rect">
            <a:avLst/>
          </a:prstGeom>
        </p:spPr>
      </p:pic>
      <p:grpSp>
        <p:nvGrpSpPr>
          <p:cNvPr id="12" name="Group 11">
            <a:extLst>
              <a:ext uri="{FF2B5EF4-FFF2-40B4-BE49-F238E27FC236}">
                <a16:creationId xmlns:a16="http://schemas.microsoft.com/office/drawing/2014/main" id="{E763D919-82AF-D945-AE37-6A2858A559D2}"/>
              </a:ext>
            </a:extLst>
          </p:cNvPr>
          <p:cNvGrpSpPr/>
          <p:nvPr/>
        </p:nvGrpSpPr>
        <p:grpSpPr>
          <a:xfrm>
            <a:off x="8633362" y="4525014"/>
            <a:ext cx="3475206" cy="1198479"/>
            <a:chOff x="3657599" y="1716154"/>
            <a:chExt cx="2211388" cy="1169975"/>
          </a:xfrm>
        </p:grpSpPr>
        <p:sp>
          <p:nvSpPr>
            <p:cNvPr id="13" name="TextBox 12">
              <a:extLst>
                <a:ext uri="{FF2B5EF4-FFF2-40B4-BE49-F238E27FC236}">
                  <a16:creationId xmlns:a16="http://schemas.microsoft.com/office/drawing/2014/main" id="{11FAE258-168D-C344-927A-6CF73610A08C}"/>
                </a:ext>
              </a:extLst>
            </p:cNvPr>
            <p:cNvSpPr txBox="1"/>
            <p:nvPr/>
          </p:nvSpPr>
          <p:spPr>
            <a:xfrm>
              <a:off x="3657600" y="2074896"/>
              <a:ext cx="2203768" cy="811233"/>
            </a:xfrm>
            <a:prstGeom prst="rect">
              <a:avLst/>
            </a:prstGeom>
            <a:solidFill>
              <a:schemeClr val="bg1"/>
            </a:solidFill>
            <a:ln>
              <a:solidFill>
                <a:srgbClr val="A14986"/>
              </a:solidFill>
            </a:ln>
          </p:spPr>
          <p:txBody>
            <a:bodyPr wrap="square" rtlCol="0" anchor="t" anchorCtr="0">
              <a:spAutoFit/>
            </a:bodyPr>
            <a:lstStyle/>
            <a:p>
              <a:r>
                <a:rPr lang="en-AU" sz="1600" b="1" dirty="0">
                  <a:latin typeface="Arial" panose="020B0604020202020204" pitchFamily="34" charset="0"/>
                  <a:cs typeface="Arial" panose="020B0604020202020204" pitchFamily="34" charset="0"/>
                </a:rPr>
                <a:t>Consumer: </a:t>
              </a:r>
              <a:r>
                <a:rPr lang="en-US" sz="1600" dirty="0">
                  <a:latin typeface="Arial" panose="020B0604020202020204" pitchFamily="34" charset="0"/>
                  <a:cs typeface="Arial" panose="020B0604020202020204" pitchFamily="34" charset="0"/>
                </a:rPr>
                <a:t>Animals that cannot make their own food. So they eat something to get their energy. </a:t>
              </a:r>
              <a:endParaRPr lang="en-AU" sz="1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389392F-1BBD-C24B-AEB9-DA928B315B7A}"/>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spTree>
    <p:extLst>
      <p:ext uri="{BB962C8B-B14F-4D97-AF65-F5344CB8AC3E}">
        <p14:creationId xmlns:p14="http://schemas.microsoft.com/office/powerpoint/2010/main" val="993319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1548D7-6336-0743-B7F8-9A82DDCBFC7C}"/>
              </a:ext>
            </a:extLst>
          </p:cNvPr>
          <p:cNvSpPr>
            <a:spLocks noGrp="1"/>
          </p:cNvSpPr>
          <p:nvPr>
            <p:ph type="body" sz="quarter" idx="13"/>
          </p:nvPr>
        </p:nvSpPr>
        <p:spPr>
          <a:xfrm>
            <a:off x="280557" y="781586"/>
            <a:ext cx="11481952" cy="524699"/>
          </a:xfrm>
        </p:spPr>
        <p:txBody>
          <a:bodyPr/>
          <a:lstStyle/>
          <a:p>
            <a:r>
              <a:rPr lang="en-US" dirty="0"/>
              <a:t>Classifying trophic level of consumers </a:t>
            </a:r>
          </a:p>
        </p:txBody>
      </p:sp>
      <p:pic>
        <p:nvPicPr>
          <p:cNvPr id="4" name="Picture 3">
            <a:extLst>
              <a:ext uri="{FF2B5EF4-FFF2-40B4-BE49-F238E27FC236}">
                <a16:creationId xmlns:a16="http://schemas.microsoft.com/office/drawing/2014/main" id="{38DD1B93-D760-274E-94E0-5E021BEF95AC}"/>
              </a:ext>
            </a:extLst>
          </p:cNvPr>
          <p:cNvPicPr>
            <a:picLocks noChangeAspect="1"/>
          </p:cNvPicPr>
          <p:nvPr/>
        </p:nvPicPr>
        <p:blipFill rotWithShape="1">
          <a:blip r:embed="rId2"/>
          <a:srcRect l="2043" b="5396"/>
          <a:stretch/>
        </p:blipFill>
        <p:spPr>
          <a:xfrm>
            <a:off x="172278" y="2994992"/>
            <a:ext cx="5781196" cy="3611218"/>
          </a:xfrm>
          <a:prstGeom prst="rect">
            <a:avLst/>
          </a:prstGeom>
        </p:spPr>
      </p:pic>
      <p:sp>
        <p:nvSpPr>
          <p:cNvPr id="6" name="TextBox 5">
            <a:extLst>
              <a:ext uri="{FF2B5EF4-FFF2-40B4-BE49-F238E27FC236}">
                <a16:creationId xmlns:a16="http://schemas.microsoft.com/office/drawing/2014/main" id="{CE306930-0643-2844-AA5B-D84283C0E714}"/>
              </a:ext>
            </a:extLst>
          </p:cNvPr>
          <p:cNvSpPr txBox="1"/>
          <p:nvPr/>
        </p:nvSpPr>
        <p:spPr>
          <a:xfrm>
            <a:off x="232389" y="1306285"/>
            <a:ext cx="7913417" cy="1754326"/>
          </a:xfrm>
          <a:prstGeom prst="rect">
            <a:avLst/>
          </a:prstGeom>
          <a:noFill/>
        </p:spPr>
        <p:txBody>
          <a:bodyPr wrap="square" rtlCol="0">
            <a:spAutoFit/>
          </a:bodyPr>
          <a:lstStyle/>
          <a:p>
            <a:r>
              <a:rPr lang="en-US" dirty="0">
                <a:highlight>
                  <a:srgbClr val="00FF00"/>
                </a:highlight>
              </a:rPr>
              <a:t>Animals that eat only plants </a:t>
            </a:r>
            <a:r>
              <a:rPr lang="en-US" dirty="0"/>
              <a:t>are referred to as </a:t>
            </a:r>
            <a:r>
              <a:rPr lang="en-US" b="1" dirty="0"/>
              <a:t>herbivores</a:t>
            </a:r>
            <a:r>
              <a:rPr lang="en-US" dirty="0"/>
              <a:t>, in an ecosystem they are referred to as </a:t>
            </a:r>
            <a:r>
              <a:rPr lang="en-US" b="1" dirty="0"/>
              <a:t>primary consumers</a:t>
            </a:r>
            <a:r>
              <a:rPr lang="en-US" dirty="0"/>
              <a:t>. </a:t>
            </a:r>
          </a:p>
          <a:p>
            <a:r>
              <a:rPr lang="en-US" dirty="0">
                <a:highlight>
                  <a:srgbClr val="FFFF00"/>
                </a:highlight>
              </a:rPr>
              <a:t>Animals that eat primary consumers </a:t>
            </a:r>
            <a:r>
              <a:rPr lang="en-US" dirty="0"/>
              <a:t>are </a:t>
            </a:r>
            <a:r>
              <a:rPr lang="en-US" b="1" dirty="0"/>
              <a:t>carnivores</a:t>
            </a:r>
            <a:r>
              <a:rPr lang="en-US" dirty="0"/>
              <a:t> and called </a:t>
            </a:r>
            <a:r>
              <a:rPr lang="en-US" b="1" dirty="0"/>
              <a:t>secondary consumers</a:t>
            </a:r>
            <a:r>
              <a:rPr lang="en-US" dirty="0"/>
              <a:t>. </a:t>
            </a:r>
          </a:p>
          <a:p>
            <a:r>
              <a:rPr lang="en-US" b="1" dirty="0"/>
              <a:t>Omnivores</a:t>
            </a:r>
            <a:r>
              <a:rPr lang="en-US" dirty="0"/>
              <a:t> can eat both can be a secondary consumer or a tertiary consumer. </a:t>
            </a:r>
          </a:p>
          <a:p>
            <a:r>
              <a:rPr lang="en-US" b="1" dirty="0">
                <a:highlight>
                  <a:srgbClr val="00FFFF"/>
                </a:highlight>
              </a:rPr>
              <a:t>Tertiary consumers </a:t>
            </a:r>
            <a:r>
              <a:rPr lang="en-US" dirty="0">
                <a:highlight>
                  <a:srgbClr val="00FFFF"/>
                </a:highlight>
              </a:rPr>
              <a:t>are</a:t>
            </a:r>
            <a:r>
              <a:rPr lang="en-US" b="1" dirty="0">
                <a:highlight>
                  <a:srgbClr val="00FFFF"/>
                </a:highlight>
              </a:rPr>
              <a:t> carnivores</a:t>
            </a:r>
            <a:r>
              <a:rPr lang="en-US" dirty="0">
                <a:highlight>
                  <a:srgbClr val="00FFFF"/>
                </a:highlight>
              </a:rPr>
              <a:t>, that eat other </a:t>
            </a:r>
            <a:r>
              <a:rPr lang="en-US" b="1" dirty="0">
                <a:highlight>
                  <a:srgbClr val="00FFFF"/>
                </a:highlight>
              </a:rPr>
              <a:t>carnivores</a:t>
            </a:r>
            <a:r>
              <a:rPr lang="en-US" dirty="0"/>
              <a:t>. </a:t>
            </a:r>
          </a:p>
        </p:txBody>
      </p:sp>
      <p:grpSp>
        <p:nvGrpSpPr>
          <p:cNvPr id="7" name="Group 6">
            <a:extLst>
              <a:ext uri="{FF2B5EF4-FFF2-40B4-BE49-F238E27FC236}">
                <a16:creationId xmlns:a16="http://schemas.microsoft.com/office/drawing/2014/main" id="{601A8097-25DB-8343-9D76-6AE6286CB0E4}"/>
              </a:ext>
            </a:extLst>
          </p:cNvPr>
          <p:cNvGrpSpPr/>
          <p:nvPr/>
        </p:nvGrpSpPr>
        <p:grpSpPr>
          <a:xfrm>
            <a:off x="8383979" y="189196"/>
            <a:ext cx="3712715" cy="1426935"/>
            <a:chOff x="1480140" y="2430380"/>
            <a:chExt cx="2206801" cy="695159"/>
          </a:xfrm>
          <a:solidFill>
            <a:srgbClr val="00DCD1"/>
          </a:solidFill>
        </p:grpSpPr>
        <p:sp>
          <p:nvSpPr>
            <p:cNvPr id="8" name="TextBox 7">
              <a:extLst>
                <a:ext uri="{FF2B5EF4-FFF2-40B4-BE49-F238E27FC236}">
                  <a16:creationId xmlns:a16="http://schemas.microsoft.com/office/drawing/2014/main" id="{DDA79FFE-7DE9-0641-9832-83DF7C3B24DF}"/>
                </a:ext>
              </a:extLst>
            </p:cNvPr>
            <p:cNvSpPr txBox="1"/>
            <p:nvPr/>
          </p:nvSpPr>
          <p:spPr>
            <a:xfrm>
              <a:off x="1480141" y="2675721"/>
              <a:ext cx="2206800" cy="449818"/>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00FF00"/>
                  </a:highlight>
                  <a:latin typeface="+mj-lt"/>
                  <a:cs typeface="Futura Medium" panose="020B0602020204020303" pitchFamily="34" charset="-79"/>
                </a:rPr>
                <a:t>What is a primary consumer? </a:t>
              </a:r>
            </a:p>
            <a:p>
              <a:r>
                <a:rPr lang="en-US" dirty="0">
                  <a:highlight>
                    <a:srgbClr val="FFFF00"/>
                  </a:highlight>
                  <a:latin typeface="+mj-lt"/>
                  <a:cs typeface="Futura Medium" panose="020B0602020204020303" pitchFamily="34" charset="-79"/>
                </a:rPr>
                <a:t>What is a secondary consumer? </a:t>
              </a:r>
            </a:p>
            <a:p>
              <a:r>
                <a:rPr lang="en-US" dirty="0">
                  <a:highlight>
                    <a:srgbClr val="00FFFF"/>
                  </a:highlight>
                  <a:latin typeface="+mj-lt"/>
                  <a:cs typeface="Futura Medium" panose="020B0602020204020303" pitchFamily="34" charset="-79"/>
                </a:rPr>
                <a:t>What is a tertiary consumer? </a:t>
              </a:r>
            </a:p>
          </p:txBody>
        </p:sp>
        <p:sp>
          <p:nvSpPr>
            <p:cNvPr id="9" name="TextBox 8">
              <a:extLst>
                <a:ext uri="{FF2B5EF4-FFF2-40B4-BE49-F238E27FC236}">
                  <a16:creationId xmlns:a16="http://schemas.microsoft.com/office/drawing/2014/main" id="{C3F2DA49-263A-C44E-B7C3-FD6AC569116F}"/>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10" name="Group 9">
            <a:extLst>
              <a:ext uri="{FF2B5EF4-FFF2-40B4-BE49-F238E27FC236}">
                <a16:creationId xmlns:a16="http://schemas.microsoft.com/office/drawing/2014/main" id="{295F7A4D-B6AE-C448-9BF5-137CD0EBE43F}"/>
              </a:ext>
            </a:extLst>
          </p:cNvPr>
          <p:cNvGrpSpPr/>
          <p:nvPr/>
        </p:nvGrpSpPr>
        <p:grpSpPr>
          <a:xfrm>
            <a:off x="8383979" y="2129702"/>
            <a:ext cx="3808021" cy="2005377"/>
            <a:chOff x="3657599" y="1716154"/>
            <a:chExt cx="2211388" cy="1651101"/>
          </a:xfrm>
        </p:grpSpPr>
        <p:sp>
          <p:nvSpPr>
            <p:cNvPr id="11" name="TextBox 10">
              <a:extLst>
                <a:ext uri="{FF2B5EF4-FFF2-40B4-BE49-F238E27FC236}">
                  <a16:creationId xmlns:a16="http://schemas.microsoft.com/office/drawing/2014/main" id="{AF613E2F-212E-2345-8610-6C8D35EE9917}"/>
                </a:ext>
              </a:extLst>
            </p:cNvPr>
            <p:cNvSpPr txBox="1"/>
            <p:nvPr/>
          </p:nvSpPr>
          <p:spPr>
            <a:xfrm>
              <a:off x="3657600" y="2074896"/>
              <a:ext cx="2203768" cy="1292359"/>
            </a:xfrm>
            <a:prstGeom prst="rect">
              <a:avLst/>
            </a:prstGeom>
            <a:solidFill>
              <a:schemeClr val="bg1"/>
            </a:solidFill>
            <a:ln>
              <a:solidFill>
                <a:srgbClr val="A14986"/>
              </a:solidFill>
            </a:ln>
          </p:spPr>
          <p:txBody>
            <a:bodyPr wrap="square" rtlCol="0" anchor="t" anchorCtr="0">
              <a:spAutoFit/>
            </a:bodyPr>
            <a:lstStyle/>
            <a:p>
              <a:r>
                <a:rPr lang="en-AU" sz="1600" b="1" dirty="0">
                  <a:latin typeface="Arial" panose="020B0604020202020204" pitchFamily="34" charset="0"/>
                  <a:cs typeface="Arial" panose="020B0604020202020204" pitchFamily="34" charset="0"/>
                </a:rPr>
                <a:t>Primary Consumer: </a:t>
              </a:r>
              <a:r>
                <a:rPr lang="en-AU" sz="1600" dirty="0">
                  <a:latin typeface="Arial" panose="020B0604020202020204" pitchFamily="34" charset="0"/>
                  <a:cs typeface="Arial" panose="020B0604020202020204" pitchFamily="34" charset="0"/>
                </a:rPr>
                <a:t>A consumer that eats a producer.</a:t>
              </a:r>
              <a:endParaRPr lang="en-AU" sz="16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Secondary Consumer: </a:t>
              </a:r>
              <a:r>
                <a:rPr lang="en-US" sz="1600" dirty="0">
                  <a:latin typeface="Arial" panose="020B0604020202020204" pitchFamily="34" charset="0"/>
                  <a:cs typeface="Arial" panose="020B0604020202020204" pitchFamily="34" charset="0"/>
                </a:rPr>
                <a:t>A consumer that eats a primary consumer. </a:t>
              </a:r>
              <a:endParaRPr lang="en-US" sz="16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Tertiary Consumer: </a:t>
              </a:r>
              <a:r>
                <a:rPr lang="en-US" sz="1600" dirty="0">
                  <a:latin typeface="Arial" panose="020B0604020202020204" pitchFamily="34" charset="0"/>
                  <a:cs typeface="Arial" panose="020B0604020202020204" pitchFamily="34" charset="0"/>
                </a:rPr>
                <a:t>A consumer that eats a tertiary consumer. </a:t>
              </a:r>
              <a:endParaRPr lang="en-AU" sz="16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BF95348-8737-F04F-9ED8-A1E6790D8EA8}"/>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sp>
        <p:nvSpPr>
          <p:cNvPr id="13" name="Rectangle 12">
            <a:extLst>
              <a:ext uri="{FF2B5EF4-FFF2-40B4-BE49-F238E27FC236}">
                <a16:creationId xmlns:a16="http://schemas.microsoft.com/office/drawing/2014/main" id="{5DA7FE7B-DB68-EB4F-A38D-7FB819177FF0}"/>
              </a:ext>
            </a:extLst>
          </p:cNvPr>
          <p:cNvSpPr/>
          <p:nvPr/>
        </p:nvSpPr>
        <p:spPr>
          <a:xfrm>
            <a:off x="280557" y="3060611"/>
            <a:ext cx="5585853" cy="2888927"/>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B112972E-9881-B24D-BFED-7E91DC5193CA}"/>
              </a:ext>
            </a:extLst>
          </p:cNvPr>
          <p:cNvPicPr>
            <a:picLocks noChangeAspect="1"/>
          </p:cNvPicPr>
          <p:nvPr/>
        </p:nvPicPr>
        <p:blipFill rotWithShape="1">
          <a:blip r:embed="rId3"/>
          <a:srcRect l="34589" t="18455" r="34602" b="21384"/>
          <a:stretch/>
        </p:blipFill>
        <p:spPr>
          <a:xfrm>
            <a:off x="10390103" y="4292582"/>
            <a:ext cx="1629619" cy="1670616"/>
          </a:xfrm>
          <a:prstGeom prst="rect">
            <a:avLst/>
          </a:prstGeom>
        </p:spPr>
      </p:pic>
      <p:pic>
        <p:nvPicPr>
          <p:cNvPr id="15" name="Picture 14">
            <a:extLst>
              <a:ext uri="{FF2B5EF4-FFF2-40B4-BE49-F238E27FC236}">
                <a16:creationId xmlns:a16="http://schemas.microsoft.com/office/drawing/2014/main" id="{4916A8F3-CC1E-0C45-882B-77F52B184D6C}"/>
              </a:ext>
            </a:extLst>
          </p:cNvPr>
          <p:cNvPicPr>
            <a:picLocks noChangeAspect="1"/>
          </p:cNvPicPr>
          <p:nvPr/>
        </p:nvPicPr>
        <p:blipFill>
          <a:blip r:embed="rId4"/>
          <a:stretch>
            <a:fillRect/>
          </a:stretch>
        </p:blipFill>
        <p:spPr>
          <a:xfrm>
            <a:off x="8614055" y="4481323"/>
            <a:ext cx="1517745" cy="1290084"/>
          </a:xfrm>
          <a:prstGeom prst="rect">
            <a:avLst/>
          </a:prstGeom>
        </p:spPr>
      </p:pic>
    </p:spTree>
    <p:extLst>
      <p:ext uri="{BB962C8B-B14F-4D97-AF65-F5344CB8AC3E}">
        <p14:creationId xmlns:p14="http://schemas.microsoft.com/office/powerpoint/2010/main" val="86810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5C444-C23E-0E4F-99B5-EF2BA7EACF55}"/>
              </a:ext>
            </a:extLst>
          </p:cNvPr>
          <p:cNvPicPr>
            <a:picLocks noChangeAspect="1"/>
          </p:cNvPicPr>
          <p:nvPr/>
        </p:nvPicPr>
        <p:blipFill>
          <a:blip r:embed="rId2"/>
          <a:stretch>
            <a:fillRect/>
          </a:stretch>
        </p:blipFill>
        <p:spPr>
          <a:xfrm>
            <a:off x="173679" y="2567259"/>
            <a:ext cx="5063339" cy="4116455"/>
          </a:xfrm>
          <a:prstGeom prst="rect">
            <a:avLst/>
          </a:prstGeom>
        </p:spPr>
      </p:pic>
      <p:sp>
        <p:nvSpPr>
          <p:cNvPr id="9" name="Text Placeholder 1">
            <a:extLst>
              <a:ext uri="{FF2B5EF4-FFF2-40B4-BE49-F238E27FC236}">
                <a16:creationId xmlns:a16="http://schemas.microsoft.com/office/drawing/2014/main" id="{4BC77CBC-E536-8147-8A68-5A0E379F50E0}"/>
              </a:ext>
            </a:extLst>
          </p:cNvPr>
          <p:cNvSpPr>
            <a:spLocks noGrp="1"/>
          </p:cNvSpPr>
          <p:nvPr>
            <p:ph type="body" sz="quarter" idx="13"/>
          </p:nvPr>
        </p:nvSpPr>
        <p:spPr>
          <a:xfrm>
            <a:off x="280557" y="781586"/>
            <a:ext cx="11481952" cy="524699"/>
          </a:xfrm>
        </p:spPr>
        <p:txBody>
          <a:bodyPr/>
          <a:lstStyle/>
          <a:p>
            <a:r>
              <a:rPr lang="en-US" dirty="0"/>
              <a:t>Quaternary Consumers</a:t>
            </a:r>
          </a:p>
        </p:txBody>
      </p:sp>
      <p:sp>
        <p:nvSpPr>
          <p:cNvPr id="10" name="TextBox 9">
            <a:extLst>
              <a:ext uri="{FF2B5EF4-FFF2-40B4-BE49-F238E27FC236}">
                <a16:creationId xmlns:a16="http://schemas.microsoft.com/office/drawing/2014/main" id="{07ECEA4B-BD24-9046-811B-E4338865291B}"/>
              </a:ext>
            </a:extLst>
          </p:cNvPr>
          <p:cNvSpPr txBox="1"/>
          <p:nvPr/>
        </p:nvSpPr>
        <p:spPr>
          <a:xfrm>
            <a:off x="153883" y="1267812"/>
            <a:ext cx="8488878" cy="1323439"/>
          </a:xfrm>
          <a:prstGeom prst="rect">
            <a:avLst/>
          </a:prstGeom>
          <a:noFill/>
        </p:spPr>
        <p:txBody>
          <a:bodyPr wrap="square" rtlCol="0">
            <a:spAutoFit/>
          </a:bodyPr>
          <a:lstStyle/>
          <a:p>
            <a:r>
              <a:rPr lang="en-US" sz="2000" dirty="0"/>
              <a:t>Some scientists include a group on the energy pyramid called </a:t>
            </a:r>
            <a:r>
              <a:rPr lang="en-US" sz="2000" b="1" dirty="0"/>
              <a:t>Quaternary consumers. </a:t>
            </a:r>
            <a:r>
              <a:rPr lang="en-US" sz="2000" dirty="0"/>
              <a:t>This group consists of larger carnivorous animals which eat smaller carnivores' animals. </a:t>
            </a:r>
            <a:r>
              <a:rPr lang="en-US" sz="2000" dirty="0">
                <a:highlight>
                  <a:srgbClr val="00FF00"/>
                </a:highlight>
              </a:rPr>
              <a:t>They are top predators in an ecosystem </a:t>
            </a:r>
            <a:r>
              <a:rPr lang="en-US" sz="2000" dirty="0"/>
              <a:t>that usually have very few or no natural enemies. </a:t>
            </a:r>
            <a:r>
              <a:rPr lang="en-US" sz="2000" b="1" dirty="0"/>
              <a:t>  </a:t>
            </a:r>
          </a:p>
        </p:txBody>
      </p:sp>
      <p:grpSp>
        <p:nvGrpSpPr>
          <p:cNvPr id="11" name="Group 10">
            <a:extLst>
              <a:ext uri="{FF2B5EF4-FFF2-40B4-BE49-F238E27FC236}">
                <a16:creationId xmlns:a16="http://schemas.microsoft.com/office/drawing/2014/main" id="{B94F3498-3E6C-9740-B9B3-F36DD8E34BAA}"/>
              </a:ext>
            </a:extLst>
          </p:cNvPr>
          <p:cNvGrpSpPr/>
          <p:nvPr/>
        </p:nvGrpSpPr>
        <p:grpSpPr>
          <a:xfrm>
            <a:off x="6282046" y="3230090"/>
            <a:ext cx="5909953" cy="3245287"/>
            <a:chOff x="3657599" y="1716154"/>
            <a:chExt cx="2211388" cy="2108169"/>
          </a:xfrm>
        </p:grpSpPr>
        <p:sp>
          <p:nvSpPr>
            <p:cNvPr id="12" name="TextBox 11">
              <a:extLst>
                <a:ext uri="{FF2B5EF4-FFF2-40B4-BE49-F238E27FC236}">
                  <a16:creationId xmlns:a16="http://schemas.microsoft.com/office/drawing/2014/main" id="{D9D77C2F-84E3-924A-815F-F0D0C001033F}"/>
                </a:ext>
              </a:extLst>
            </p:cNvPr>
            <p:cNvSpPr txBox="1"/>
            <p:nvPr/>
          </p:nvSpPr>
          <p:spPr>
            <a:xfrm>
              <a:off x="3657600" y="2074896"/>
              <a:ext cx="2203768" cy="1749427"/>
            </a:xfrm>
            <a:prstGeom prst="rect">
              <a:avLst/>
            </a:prstGeom>
            <a:solidFill>
              <a:schemeClr val="bg1"/>
            </a:solidFill>
            <a:ln>
              <a:solidFill>
                <a:srgbClr val="7030A0"/>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Examples of quaternary consumers:</a:t>
              </a: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endParaRPr lang="en-US" sz="1300" b="1" dirty="0">
                <a:latin typeface="Century Gothic" panose="020B0502020202020204" pitchFamily="34" charset="0"/>
                <a:cs typeface="Futura Medium" panose="020B0602020204020303" pitchFamily="34" charset="-79"/>
              </a:endParaRPr>
            </a:p>
            <a:p>
              <a:pPr algn="l"/>
              <a:r>
                <a:rPr lang="en-US" sz="1300" b="1" dirty="0">
                  <a:latin typeface="Century Gothic" panose="020B0502020202020204" pitchFamily="34" charset="0"/>
                  <a:cs typeface="Futura Medium" panose="020B0602020204020303" pitchFamily="34" charset="-79"/>
                </a:rPr>
                <a:t> </a:t>
              </a:r>
            </a:p>
            <a:p>
              <a:pPr algn="l"/>
              <a:endParaRPr lang="en-US" sz="1300" b="1" dirty="0">
                <a:latin typeface="Century Gothic" panose="020B0502020202020204" pitchFamily="34" charset="0"/>
                <a:cs typeface="Futura Medium" panose="020B0602020204020303" pitchFamily="34" charset="-79"/>
              </a:endParaRPr>
            </a:p>
          </p:txBody>
        </p:sp>
        <p:sp>
          <p:nvSpPr>
            <p:cNvPr id="13" name="TextBox 12">
              <a:extLst>
                <a:ext uri="{FF2B5EF4-FFF2-40B4-BE49-F238E27FC236}">
                  <a16:creationId xmlns:a16="http://schemas.microsoft.com/office/drawing/2014/main" id="{9DB45F62-7F52-604D-8DDC-FF85DAD80508}"/>
                </a:ext>
              </a:extLst>
            </p:cNvPr>
            <p:cNvSpPr txBox="1">
              <a:spLocks noChangeAspect="1"/>
            </p:cNvSpPr>
            <p:nvPr/>
          </p:nvSpPr>
          <p:spPr>
            <a:xfrm>
              <a:off x="3657599" y="1716154"/>
              <a:ext cx="2211388" cy="358742"/>
            </a:xfrm>
            <a:prstGeom prst="rect">
              <a:avLst/>
            </a:prstGeom>
            <a:solidFill>
              <a:srgbClr val="7030A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Examples </a:t>
              </a:r>
            </a:p>
          </p:txBody>
        </p:sp>
      </p:grpSp>
      <p:pic>
        <p:nvPicPr>
          <p:cNvPr id="14" name="Picture 13">
            <a:extLst>
              <a:ext uri="{FF2B5EF4-FFF2-40B4-BE49-F238E27FC236}">
                <a16:creationId xmlns:a16="http://schemas.microsoft.com/office/drawing/2014/main" id="{39F2CA5E-D3FE-FE42-82D0-BA287E12418D}"/>
              </a:ext>
            </a:extLst>
          </p:cNvPr>
          <p:cNvPicPr>
            <a:picLocks noChangeAspect="1"/>
          </p:cNvPicPr>
          <p:nvPr/>
        </p:nvPicPr>
        <p:blipFill>
          <a:blip r:embed="rId3"/>
          <a:stretch>
            <a:fillRect/>
          </a:stretch>
        </p:blipFill>
        <p:spPr>
          <a:xfrm>
            <a:off x="6372625" y="4067330"/>
            <a:ext cx="2250373" cy="2250373"/>
          </a:xfrm>
          <a:prstGeom prst="rect">
            <a:avLst/>
          </a:prstGeom>
        </p:spPr>
      </p:pic>
      <p:pic>
        <p:nvPicPr>
          <p:cNvPr id="16" name="Picture 15">
            <a:extLst>
              <a:ext uri="{FF2B5EF4-FFF2-40B4-BE49-F238E27FC236}">
                <a16:creationId xmlns:a16="http://schemas.microsoft.com/office/drawing/2014/main" id="{95D13614-733E-9C42-9FEE-2EAC913A92D6}"/>
              </a:ext>
            </a:extLst>
          </p:cNvPr>
          <p:cNvPicPr>
            <a:picLocks noChangeAspect="1"/>
          </p:cNvPicPr>
          <p:nvPr/>
        </p:nvPicPr>
        <p:blipFill>
          <a:blip r:embed="rId4"/>
          <a:stretch>
            <a:fillRect/>
          </a:stretch>
        </p:blipFill>
        <p:spPr>
          <a:xfrm>
            <a:off x="8642761" y="4067329"/>
            <a:ext cx="3375560" cy="2250373"/>
          </a:xfrm>
          <a:prstGeom prst="rect">
            <a:avLst/>
          </a:prstGeom>
        </p:spPr>
      </p:pic>
      <p:grpSp>
        <p:nvGrpSpPr>
          <p:cNvPr id="17" name="Group 16">
            <a:extLst>
              <a:ext uri="{FF2B5EF4-FFF2-40B4-BE49-F238E27FC236}">
                <a16:creationId xmlns:a16="http://schemas.microsoft.com/office/drawing/2014/main" id="{E3144B53-2017-3645-AA65-191CA525785A}"/>
              </a:ext>
            </a:extLst>
          </p:cNvPr>
          <p:cNvGrpSpPr/>
          <p:nvPr/>
        </p:nvGrpSpPr>
        <p:grpSpPr>
          <a:xfrm>
            <a:off x="8458922" y="528006"/>
            <a:ext cx="3712715" cy="872937"/>
            <a:chOff x="1480140" y="2430380"/>
            <a:chExt cx="2206801" cy="425268"/>
          </a:xfrm>
          <a:solidFill>
            <a:srgbClr val="00DCD1"/>
          </a:solidFill>
        </p:grpSpPr>
        <p:sp>
          <p:nvSpPr>
            <p:cNvPr id="18" name="TextBox 17">
              <a:extLst>
                <a:ext uri="{FF2B5EF4-FFF2-40B4-BE49-F238E27FC236}">
                  <a16:creationId xmlns:a16="http://schemas.microsoft.com/office/drawing/2014/main" id="{0A0EF158-9F77-334C-A075-DDDCDCF1E714}"/>
                </a:ext>
              </a:extLst>
            </p:cNvPr>
            <p:cNvSpPr txBox="1"/>
            <p:nvPr/>
          </p:nvSpPr>
          <p:spPr>
            <a:xfrm>
              <a:off x="1480141" y="2675721"/>
              <a:ext cx="2206800" cy="179927"/>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00FF00"/>
                  </a:highlight>
                  <a:latin typeface="+mj-lt"/>
                  <a:cs typeface="Futura Medium" panose="020B0602020204020303" pitchFamily="34" charset="-79"/>
                </a:rPr>
                <a:t>What is a quaternary consumer?</a:t>
              </a:r>
              <a:endParaRPr lang="en-US" dirty="0">
                <a:highlight>
                  <a:srgbClr val="00FFFF"/>
                </a:highlight>
                <a:latin typeface="+mj-lt"/>
                <a:cs typeface="Futura Medium" panose="020B0602020204020303" pitchFamily="34" charset="-79"/>
              </a:endParaRPr>
            </a:p>
          </p:txBody>
        </p:sp>
        <p:sp>
          <p:nvSpPr>
            <p:cNvPr id="19" name="TextBox 18">
              <a:extLst>
                <a:ext uri="{FF2B5EF4-FFF2-40B4-BE49-F238E27FC236}">
                  <a16:creationId xmlns:a16="http://schemas.microsoft.com/office/drawing/2014/main" id="{836C0BA2-BFBC-4045-B950-1EE6ED2E929F}"/>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20" name="Group 19">
            <a:extLst>
              <a:ext uri="{FF2B5EF4-FFF2-40B4-BE49-F238E27FC236}">
                <a16:creationId xmlns:a16="http://schemas.microsoft.com/office/drawing/2014/main" id="{936911E7-AC85-E444-A4C5-7D9D90617083}"/>
              </a:ext>
            </a:extLst>
          </p:cNvPr>
          <p:cNvGrpSpPr/>
          <p:nvPr/>
        </p:nvGrpSpPr>
        <p:grpSpPr>
          <a:xfrm>
            <a:off x="8458922" y="1591281"/>
            <a:ext cx="3808021" cy="1033275"/>
            <a:chOff x="3657599" y="1716154"/>
            <a:chExt cx="2211388" cy="826485"/>
          </a:xfrm>
        </p:grpSpPr>
        <p:sp>
          <p:nvSpPr>
            <p:cNvPr id="21" name="TextBox 20">
              <a:extLst>
                <a:ext uri="{FF2B5EF4-FFF2-40B4-BE49-F238E27FC236}">
                  <a16:creationId xmlns:a16="http://schemas.microsoft.com/office/drawing/2014/main" id="{8D32E93C-E6DF-FC42-8212-224B83C9D08C}"/>
                </a:ext>
              </a:extLst>
            </p:cNvPr>
            <p:cNvSpPr txBox="1"/>
            <p:nvPr/>
          </p:nvSpPr>
          <p:spPr>
            <a:xfrm>
              <a:off x="3657600" y="2074896"/>
              <a:ext cx="2203768" cy="467743"/>
            </a:xfrm>
            <a:prstGeom prst="rect">
              <a:avLst/>
            </a:prstGeom>
            <a:solidFill>
              <a:schemeClr val="bg1"/>
            </a:solidFill>
            <a:ln>
              <a:solidFill>
                <a:srgbClr val="A14986"/>
              </a:solidFill>
            </a:ln>
          </p:spPr>
          <p:txBody>
            <a:bodyPr wrap="square" rtlCol="0" anchor="t" anchorCtr="0">
              <a:spAutoFit/>
            </a:bodyPr>
            <a:lstStyle/>
            <a:p>
              <a:r>
                <a:rPr lang="en-AU" sz="1600" b="1" dirty="0">
                  <a:latin typeface="Arial" panose="020B0604020202020204" pitchFamily="34" charset="0"/>
                  <a:cs typeface="Arial" panose="020B0604020202020204" pitchFamily="34" charset="0"/>
                </a:rPr>
                <a:t>Quaternary Consumer: </a:t>
              </a:r>
              <a:r>
                <a:rPr lang="en-AU" sz="1600" dirty="0">
                  <a:latin typeface="Arial" panose="020B0604020202020204" pitchFamily="34" charset="0"/>
                  <a:cs typeface="Arial" panose="020B0604020202020204" pitchFamily="34" charset="0"/>
                </a:rPr>
                <a:t>A consumer that sits at the top of the food chain? </a:t>
              </a:r>
              <a:endParaRPr lang="en-AU" sz="16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7AABA79-E221-A841-A3C9-531539549944}"/>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pic>
        <p:nvPicPr>
          <p:cNvPr id="23" name="Picture 22">
            <a:extLst>
              <a:ext uri="{FF2B5EF4-FFF2-40B4-BE49-F238E27FC236}">
                <a16:creationId xmlns:a16="http://schemas.microsoft.com/office/drawing/2014/main" id="{974B14C9-939C-4540-BD60-0F40F394F7ED}"/>
              </a:ext>
            </a:extLst>
          </p:cNvPr>
          <p:cNvPicPr>
            <a:picLocks noChangeAspect="1"/>
          </p:cNvPicPr>
          <p:nvPr/>
        </p:nvPicPr>
        <p:blipFill rotWithShape="1">
          <a:blip r:embed="rId5"/>
          <a:srcRect l="34589" t="18455" r="34602" b="21384"/>
          <a:stretch/>
        </p:blipFill>
        <p:spPr>
          <a:xfrm>
            <a:off x="7152272" y="202354"/>
            <a:ext cx="1130035" cy="1158464"/>
          </a:xfrm>
          <a:prstGeom prst="rect">
            <a:avLst/>
          </a:prstGeom>
        </p:spPr>
      </p:pic>
      <p:pic>
        <p:nvPicPr>
          <p:cNvPr id="24" name="Picture 23">
            <a:extLst>
              <a:ext uri="{FF2B5EF4-FFF2-40B4-BE49-F238E27FC236}">
                <a16:creationId xmlns:a16="http://schemas.microsoft.com/office/drawing/2014/main" id="{7AB35E3D-C480-EF4E-8872-AB53766E5E65}"/>
              </a:ext>
            </a:extLst>
          </p:cNvPr>
          <p:cNvPicPr>
            <a:picLocks noChangeAspect="1"/>
          </p:cNvPicPr>
          <p:nvPr/>
        </p:nvPicPr>
        <p:blipFill>
          <a:blip r:embed="rId6"/>
          <a:stretch>
            <a:fillRect/>
          </a:stretch>
        </p:blipFill>
        <p:spPr>
          <a:xfrm>
            <a:off x="5890404" y="228290"/>
            <a:ext cx="1173559" cy="997526"/>
          </a:xfrm>
          <a:prstGeom prst="rect">
            <a:avLst/>
          </a:prstGeom>
        </p:spPr>
      </p:pic>
    </p:spTree>
    <p:extLst>
      <p:ext uri="{BB962C8B-B14F-4D97-AF65-F5344CB8AC3E}">
        <p14:creationId xmlns:p14="http://schemas.microsoft.com/office/powerpoint/2010/main" val="276022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ABA99-B990-0E4F-949B-B701C83AD8DB}"/>
              </a:ext>
            </a:extLst>
          </p:cNvPr>
          <p:cNvSpPr>
            <a:spLocks noGrp="1"/>
          </p:cNvSpPr>
          <p:nvPr>
            <p:ph type="body" sz="quarter" idx="13"/>
          </p:nvPr>
        </p:nvSpPr>
        <p:spPr>
          <a:xfrm>
            <a:off x="280557" y="695740"/>
            <a:ext cx="11481952" cy="634296"/>
          </a:xfrm>
        </p:spPr>
        <p:txBody>
          <a:bodyPr>
            <a:normAutofit/>
          </a:bodyPr>
          <a:lstStyle/>
          <a:p>
            <a:r>
              <a:rPr lang="en-US" sz="3200" dirty="0"/>
              <a:t>Decomposers</a:t>
            </a:r>
          </a:p>
        </p:txBody>
      </p:sp>
      <p:pic>
        <p:nvPicPr>
          <p:cNvPr id="4" name="Picture 3">
            <a:extLst>
              <a:ext uri="{FF2B5EF4-FFF2-40B4-BE49-F238E27FC236}">
                <a16:creationId xmlns:a16="http://schemas.microsoft.com/office/drawing/2014/main" id="{2F567991-07D3-A444-A37A-56ED4CF80591}"/>
              </a:ext>
            </a:extLst>
          </p:cNvPr>
          <p:cNvPicPr>
            <a:picLocks noChangeAspect="1"/>
          </p:cNvPicPr>
          <p:nvPr/>
        </p:nvPicPr>
        <p:blipFill>
          <a:blip r:embed="rId2"/>
          <a:stretch>
            <a:fillRect/>
          </a:stretch>
        </p:blipFill>
        <p:spPr>
          <a:xfrm>
            <a:off x="3631233" y="4571999"/>
            <a:ext cx="5715003" cy="2286001"/>
          </a:xfrm>
          <a:prstGeom prst="rect">
            <a:avLst/>
          </a:prstGeom>
        </p:spPr>
      </p:pic>
      <p:pic>
        <p:nvPicPr>
          <p:cNvPr id="5" name="Picture 4">
            <a:extLst>
              <a:ext uri="{FF2B5EF4-FFF2-40B4-BE49-F238E27FC236}">
                <a16:creationId xmlns:a16="http://schemas.microsoft.com/office/drawing/2014/main" id="{4DF297DD-1859-9D4E-8595-D02F0CE953AB}"/>
              </a:ext>
            </a:extLst>
          </p:cNvPr>
          <p:cNvPicPr>
            <a:picLocks noChangeAspect="1"/>
          </p:cNvPicPr>
          <p:nvPr/>
        </p:nvPicPr>
        <p:blipFill>
          <a:blip r:embed="rId3"/>
          <a:stretch>
            <a:fillRect/>
          </a:stretch>
        </p:blipFill>
        <p:spPr>
          <a:xfrm>
            <a:off x="0" y="1615044"/>
            <a:ext cx="3631233" cy="5242956"/>
          </a:xfrm>
          <a:prstGeom prst="rect">
            <a:avLst/>
          </a:prstGeom>
        </p:spPr>
      </p:pic>
      <p:sp>
        <p:nvSpPr>
          <p:cNvPr id="9" name="TextBox 8">
            <a:extLst>
              <a:ext uri="{FF2B5EF4-FFF2-40B4-BE49-F238E27FC236}">
                <a16:creationId xmlns:a16="http://schemas.microsoft.com/office/drawing/2014/main" id="{CC14D3D9-FB05-9B43-82CB-9F1273B840AB}"/>
              </a:ext>
            </a:extLst>
          </p:cNvPr>
          <p:cNvSpPr txBox="1"/>
          <p:nvPr/>
        </p:nvSpPr>
        <p:spPr>
          <a:xfrm>
            <a:off x="3398277" y="1353786"/>
            <a:ext cx="5246960" cy="2677656"/>
          </a:xfrm>
          <a:prstGeom prst="rect">
            <a:avLst/>
          </a:prstGeom>
          <a:noFill/>
        </p:spPr>
        <p:txBody>
          <a:bodyPr wrap="square" rtlCol="0">
            <a:spAutoFit/>
          </a:bodyPr>
          <a:lstStyle/>
          <a:p>
            <a:r>
              <a:rPr lang="en-US" sz="2400" dirty="0"/>
              <a:t>If a plant or animal dies without being eaten, its body is broken down by decomposers. </a:t>
            </a:r>
            <a:r>
              <a:rPr lang="en-US" sz="2400" dirty="0">
                <a:highlight>
                  <a:srgbClr val="00FFFF"/>
                </a:highlight>
              </a:rPr>
              <a:t>Decomposers are organisms such as bacteria and fungi that gets its energy they need as they break down dead matter and waste products.   </a:t>
            </a:r>
          </a:p>
        </p:txBody>
      </p:sp>
      <p:grpSp>
        <p:nvGrpSpPr>
          <p:cNvPr id="10" name="Group 9">
            <a:extLst>
              <a:ext uri="{FF2B5EF4-FFF2-40B4-BE49-F238E27FC236}">
                <a16:creationId xmlns:a16="http://schemas.microsoft.com/office/drawing/2014/main" id="{3F2070F8-C37E-744D-9E0C-B1040E974BF9}"/>
              </a:ext>
            </a:extLst>
          </p:cNvPr>
          <p:cNvGrpSpPr/>
          <p:nvPr/>
        </p:nvGrpSpPr>
        <p:grpSpPr>
          <a:xfrm>
            <a:off x="8645237" y="2324168"/>
            <a:ext cx="3536220" cy="1912354"/>
            <a:chOff x="3657599" y="1716154"/>
            <a:chExt cx="2211388" cy="1577015"/>
          </a:xfrm>
        </p:grpSpPr>
        <p:sp>
          <p:nvSpPr>
            <p:cNvPr id="11" name="TextBox 10">
              <a:extLst>
                <a:ext uri="{FF2B5EF4-FFF2-40B4-BE49-F238E27FC236}">
                  <a16:creationId xmlns:a16="http://schemas.microsoft.com/office/drawing/2014/main" id="{00B43353-5393-104A-88FE-80D489D9CD1D}"/>
                </a:ext>
              </a:extLst>
            </p:cNvPr>
            <p:cNvSpPr txBox="1"/>
            <p:nvPr/>
          </p:nvSpPr>
          <p:spPr>
            <a:xfrm>
              <a:off x="3657600" y="2074896"/>
              <a:ext cx="2203768" cy="1218273"/>
            </a:xfrm>
            <a:prstGeom prst="rect">
              <a:avLst/>
            </a:prstGeom>
            <a:solidFill>
              <a:schemeClr val="bg1"/>
            </a:solidFill>
            <a:ln>
              <a:solidFill>
                <a:srgbClr val="A14986"/>
              </a:solidFill>
            </a:ln>
          </p:spPr>
          <p:txBody>
            <a:bodyPr wrap="square" rtlCol="0" anchor="t" anchorCtr="0">
              <a:spAutoFit/>
            </a:bodyPr>
            <a:lstStyle/>
            <a:p>
              <a:pPr algn="l"/>
              <a:r>
                <a:rPr lang="en-AU" b="1" dirty="0">
                  <a:latin typeface="Century Gothic" panose="020B0502020202020204" pitchFamily="34" charset="0"/>
                </a:rPr>
                <a:t>Decomposer: </a:t>
              </a:r>
              <a:r>
                <a:rPr lang="en-AU" dirty="0">
                  <a:latin typeface="Century Gothic" panose="020B0502020202020204" pitchFamily="34" charset="0"/>
                </a:rPr>
                <a:t>Organisms that get the energy they need by breaking down dead matter and waste products. </a:t>
              </a:r>
            </a:p>
          </p:txBody>
        </p:sp>
        <p:sp>
          <p:nvSpPr>
            <p:cNvPr id="12" name="TextBox 11">
              <a:extLst>
                <a:ext uri="{FF2B5EF4-FFF2-40B4-BE49-F238E27FC236}">
                  <a16:creationId xmlns:a16="http://schemas.microsoft.com/office/drawing/2014/main" id="{E6884699-B149-F548-8537-FE9674B4655C}"/>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grpSp>
        <p:nvGrpSpPr>
          <p:cNvPr id="13" name="Group 12">
            <a:extLst>
              <a:ext uri="{FF2B5EF4-FFF2-40B4-BE49-F238E27FC236}">
                <a16:creationId xmlns:a16="http://schemas.microsoft.com/office/drawing/2014/main" id="{56CF4479-2A79-5845-9414-0C36002F9FBB}"/>
              </a:ext>
            </a:extLst>
          </p:cNvPr>
          <p:cNvGrpSpPr/>
          <p:nvPr/>
        </p:nvGrpSpPr>
        <p:grpSpPr>
          <a:xfrm>
            <a:off x="8458922" y="528006"/>
            <a:ext cx="3712715" cy="872937"/>
            <a:chOff x="1480140" y="2430380"/>
            <a:chExt cx="2206801" cy="425268"/>
          </a:xfrm>
          <a:solidFill>
            <a:srgbClr val="00DCD1"/>
          </a:solidFill>
        </p:grpSpPr>
        <p:sp>
          <p:nvSpPr>
            <p:cNvPr id="14" name="TextBox 13">
              <a:extLst>
                <a:ext uri="{FF2B5EF4-FFF2-40B4-BE49-F238E27FC236}">
                  <a16:creationId xmlns:a16="http://schemas.microsoft.com/office/drawing/2014/main" id="{95FD7D22-420E-D144-A830-A1B56BA9A98E}"/>
                </a:ext>
              </a:extLst>
            </p:cNvPr>
            <p:cNvSpPr txBox="1"/>
            <p:nvPr/>
          </p:nvSpPr>
          <p:spPr>
            <a:xfrm>
              <a:off x="1480141" y="2675721"/>
              <a:ext cx="2206800" cy="179927"/>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00FFFF"/>
                  </a:highlight>
                  <a:latin typeface="+mj-lt"/>
                  <a:cs typeface="Futura Medium" panose="020B0602020204020303" pitchFamily="34" charset="-79"/>
                </a:rPr>
                <a:t>What are decomposers? </a:t>
              </a:r>
            </a:p>
          </p:txBody>
        </p:sp>
        <p:sp>
          <p:nvSpPr>
            <p:cNvPr id="15" name="TextBox 14">
              <a:extLst>
                <a:ext uri="{FF2B5EF4-FFF2-40B4-BE49-F238E27FC236}">
                  <a16:creationId xmlns:a16="http://schemas.microsoft.com/office/drawing/2014/main" id="{C673EE59-925F-8B44-AC2C-89E250AD9A39}"/>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pic>
        <p:nvPicPr>
          <p:cNvPr id="16" name="Picture 15">
            <a:extLst>
              <a:ext uri="{FF2B5EF4-FFF2-40B4-BE49-F238E27FC236}">
                <a16:creationId xmlns:a16="http://schemas.microsoft.com/office/drawing/2014/main" id="{14438A81-57AB-964D-92E9-4E06DABAD285}"/>
              </a:ext>
            </a:extLst>
          </p:cNvPr>
          <p:cNvPicPr>
            <a:picLocks noChangeAspect="1"/>
          </p:cNvPicPr>
          <p:nvPr/>
        </p:nvPicPr>
        <p:blipFill rotWithShape="1">
          <a:blip r:embed="rId4"/>
          <a:srcRect l="34589" t="18455" r="34602" b="21384"/>
          <a:stretch/>
        </p:blipFill>
        <p:spPr>
          <a:xfrm>
            <a:off x="4627906" y="183447"/>
            <a:ext cx="1130035" cy="1158464"/>
          </a:xfrm>
          <a:prstGeom prst="rect">
            <a:avLst/>
          </a:prstGeom>
        </p:spPr>
      </p:pic>
      <p:pic>
        <p:nvPicPr>
          <p:cNvPr id="17" name="Picture 16">
            <a:extLst>
              <a:ext uri="{FF2B5EF4-FFF2-40B4-BE49-F238E27FC236}">
                <a16:creationId xmlns:a16="http://schemas.microsoft.com/office/drawing/2014/main" id="{801DDCE4-14A9-8F4F-8027-4863988A7660}"/>
              </a:ext>
            </a:extLst>
          </p:cNvPr>
          <p:cNvPicPr>
            <a:picLocks noChangeAspect="1"/>
          </p:cNvPicPr>
          <p:nvPr/>
        </p:nvPicPr>
        <p:blipFill>
          <a:blip r:embed="rId5"/>
          <a:stretch>
            <a:fillRect/>
          </a:stretch>
        </p:blipFill>
        <p:spPr>
          <a:xfrm>
            <a:off x="5890404" y="228290"/>
            <a:ext cx="1173559" cy="997526"/>
          </a:xfrm>
          <a:prstGeom prst="rect">
            <a:avLst/>
          </a:prstGeom>
        </p:spPr>
      </p:pic>
    </p:spTree>
    <p:extLst>
      <p:ext uri="{BB962C8B-B14F-4D97-AF65-F5344CB8AC3E}">
        <p14:creationId xmlns:p14="http://schemas.microsoft.com/office/powerpoint/2010/main" val="318566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4A7515-B45B-4CEA-88D9-4BC606561DF1}"/>
              </a:ext>
            </a:extLst>
          </p:cNvPr>
          <p:cNvSpPr>
            <a:spLocks noGrp="1"/>
          </p:cNvSpPr>
          <p:nvPr>
            <p:ph type="body" sz="quarter" idx="13"/>
          </p:nvPr>
        </p:nvSpPr>
        <p:spPr>
          <a:xfrm>
            <a:off x="280558" y="678105"/>
            <a:ext cx="11481952" cy="556929"/>
          </a:xfrm>
        </p:spPr>
        <p:txBody>
          <a:bodyPr>
            <a:normAutofit/>
          </a:bodyPr>
          <a:lstStyle/>
          <a:p>
            <a:r>
              <a:rPr lang="en-AU" sz="3200" dirty="0"/>
              <a:t>Predators &amp; Prey</a:t>
            </a:r>
          </a:p>
        </p:txBody>
      </p:sp>
      <p:sp>
        <p:nvSpPr>
          <p:cNvPr id="25" name="TextBox 24">
            <a:extLst>
              <a:ext uri="{FF2B5EF4-FFF2-40B4-BE49-F238E27FC236}">
                <a16:creationId xmlns:a16="http://schemas.microsoft.com/office/drawing/2014/main" id="{D4295DFC-F0FB-4E8C-A9D1-4090A286460C}"/>
              </a:ext>
            </a:extLst>
          </p:cNvPr>
          <p:cNvSpPr txBox="1"/>
          <p:nvPr/>
        </p:nvSpPr>
        <p:spPr>
          <a:xfrm>
            <a:off x="2773269" y="5065878"/>
            <a:ext cx="1302699" cy="1061829"/>
          </a:xfrm>
          <a:prstGeom prst="rect">
            <a:avLst/>
          </a:prstGeom>
          <a:noFill/>
        </p:spPr>
        <p:txBody>
          <a:bodyPr wrap="square" rtlCol="0">
            <a:spAutoFit/>
          </a:bodyPr>
          <a:lstStyle/>
          <a:p>
            <a:pPr algn="ctr"/>
            <a:r>
              <a:rPr lang="en-AU" sz="900" dirty="0">
                <a:solidFill>
                  <a:srgbClr val="FFFFFF"/>
                </a:solidFill>
                <a:latin typeface="Verdana" panose="020B0604030504040204" pitchFamily="34" charset="0"/>
                <a:ea typeface="Verdana" panose="020B0604030504040204" pitchFamily="34" charset="0"/>
              </a:rPr>
              <a:t>This is a good box to remind yourself to do something. Such as get them to write their answer on their whiteboard. </a:t>
            </a:r>
          </a:p>
        </p:txBody>
      </p:sp>
      <p:pic>
        <p:nvPicPr>
          <p:cNvPr id="12" name="Picture 11">
            <a:extLst>
              <a:ext uri="{FF2B5EF4-FFF2-40B4-BE49-F238E27FC236}">
                <a16:creationId xmlns:a16="http://schemas.microsoft.com/office/drawing/2014/main" id="{5DB19881-EC94-8A4D-A38F-E50D7AC2833B}"/>
              </a:ext>
            </a:extLst>
          </p:cNvPr>
          <p:cNvPicPr>
            <a:picLocks noChangeAspect="1"/>
          </p:cNvPicPr>
          <p:nvPr/>
        </p:nvPicPr>
        <p:blipFill rotWithShape="1">
          <a:blip r:embed="rId3"/>
          <a:srcRect l="2043" b="5396"/>
          <a:stretch/>
        </p:blipFill>
        <p:spPr>
          <a:xfrm>
            <a:off x="3975657" y="2513477"/>
            <a:ext cx="6896957" cy="4308177"/>
          </a:xfrm>
          <a:prstGeom prst="rect">
            <a:avLst/>
          </a:prstGeom>
        </p:spPr>
      </p:pic>
      <p:pic>
        <p:nvPicPr>
          <p:cNvPr id="3" name="Picture 2">
            <a:extLst>
              <a:ext uri="{FF2B5EF4-FFF2-40B4-BE49-F238E27FC236}">
                <a16:creationId xmlns:a16="http://schemas.microsoft.com/office/drawing/2014/main" id="{6E101A96-5D88-6A45-98A9-F6F6191D704A}"/>
              </a:ext>
            </a:extLst>
          </p:cNvPr>
          <p:cNvPicPr>
            <a:picLocks noChangeAspect="1"/>
          </p:cNvPicPr>
          <p:nvPr/>
        </p:nvPicPr>
        <p:blipFill rotWithShape="1">
          <a:blip r:embed="rId4"/>
          <a:srcRect t="3564"/>
          <a:stretch/>
        </p:blipFill>
        <p:spPr>
          <a:xfrm>
            <a:off x="0" y="4453411"/>
            <a:ext cx="4075968" cy="2404589"/>
          </a:xfrm>
          <a:prstGeom prst="rect">
            <a:avLst/>
          </a:prstGeom>
        </p:spPr>
      </p:pic>
      <p:sp>
        <p:nvSpPr>
          <p:cNvPr id="6" name="TextBox 5">
            <a:extLst>
              <a:ext uri="{FF2B5EF4-FFF2-40B4-BE49-F238E27FC236}">
                <a16:creationId xmlns:a16="http://schemas.microsoft.com/office/drawing/2014/main" id="{531D6CC5-B79D-A14B-92E6-EC631E42EF3E}"/>
              </a:ext>
            </a:extLst>
          </p:cNvPr>
          <p:cNvSpPr txBox="1"/>
          <p:nvPr/>
        </p:nvSpPr>
        <p:spPr>
          <a:xfrm>
            <a:off x="368136" y="1310929"/>
            <a:ext cx="5037276" cy="646331"/>
          </a:xfrm>
          <a:prstGeom prst="rect">
            <a:avLst/>
          </a:prstGeom>
          <a:noFill/>
        </p:spPr>
        <p:txBody>
          <a:bodyPr wrap="none" rtlCol="0">
            <a:spAutoFit/>
          </a:bodyPr>
          <a:lstStyle/>
          <a:p>
            <a:r>
              <a:rPr lang="en-US" dirty="0"/>
              <a:t>Animals that eat other animals are called predators </a:t>
            </a:r>
          </a:p>
          <a:p>
            <a:r>
              <a:rPr lang="en-US" dirty="0"/>
              <a:t>The animal that is eaten is called the prey. </a:t>
            </a:r>
          </a:p>
        </p:txBody>
      </p:sp>
      <p:sp>
        <p:nvSpPr>
          <p:cNvPr id="7" name="TextBox 6">
            <a:extLst>
              <a:ext uri="{FF2B5EF4-FFF2-40B4-BE49-F238E27FC236}">
                <a16:creationId xmlns:a16="http://schemas.microsoft.com/office/drawing/2014/main" id="{1A5D069F-9D24-5642-B073-242EAA536405}"/>
              </a:ext>
            </a:extLst>
          </p:cNvPr>
          <p:cNvSpPr txBox="1"/>
          <p:nvPr/>
        </p:nvSpPr>
        <p:spPr>
          <a:xfrm>
            <a:off x="377804" y="2153965"/>
            <a:ext cx="4788427" cy="646331"/>
          </a:xfrm>
          <a:prstGeom prst="rect">
            <a:avLst/>
          </a:prstGeom>
          <a:noFill/>
        </p:spPr>
        <p:txBody>
          <a:bodyPr wrap="none" rtlCol="0">
            <a:spAutoFit/>
          </a:bodyPr>
          <a:lstStyle/>
          <a:p>
            <a:r>
              <a:rPr lang="en-US" dirty="0"/>
              <a:t>For example, a dingo will hunt a hopping mouse. </a:t>
            </a:r>
          </a:p>
          <a:p>
            <a:r>
              <a:rPr lang="en-US" dirty="0"/>
              <a:t>The dingo is the predator, the mouse is the prey. </a:t>
            </a:r>
          </a:p>
        </p:txBody>
      </p:sp>
      <p:sp>
        <p:nvSpPr>
          <p:cNvPr id="8" name="TextBox 7">
            <a:extLst>
              <a:ext uri="{FF2B5EF4-FFF2-40B4-BE49-F238E27FC236}">
                <a16:creationId xmlns:a16="http://schemas.microsoft.com/office/drawing/2014/main" id="{2E65DDFF-7A9E-1344-B18B-A0893E6C8132}"/>
              </a:ext>
            </a:extLst>
          </p:cNvPr>
          <p:cNvSpPr txBox="1"/>
          <p:nvPr/>
        </p:nvSpPr>
        <p:spPr>
          <a:xfrm>
            <a:off x="377804" y="2962603"/>
            <a:ext cx="4930466" cy="646331"/>
          </a:xfrm>
          <a:prstGeom prst="rect">
            <a:avLst/>
          </a:prstGeom>
          <a:noFill/>
        </p:spPr>
        <p:txBody>
          <a:bodyPr wrap="square" rtlCol="0">
            <a:spAutoFit/>
          </a:bodyPr>
          <a:lstStyle/>
          <a:p>
            <a:r>
              <a:rPr lang="en-US" dirty="0"/>
              <a:t>The shark will hunt a seal. The shark is the predator, the seal is the prey. </a:t>
            </a:r>
          </a:p>
        </p:txBody>
      </p:sp>
    </p:spTree>
    <p:extLst>
      <p:ext uri="{BB962C8B-B14F-4D97-AF65-F5344CB8AC3E}">
        <p14:creationId xmlns:p14="http://schemas.microsoft.com/office/powerpoint/2010/main" val="314935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4A7515-B45B-4CEA-88D9-4BC606561DF1}"/>
              </a:ext>
            </a:extLst>
          </p:cNvPr>
          <p:cNvSpPr>
            <a:spLocks noGrp="1"/>
          </p:cNvSpPr>
          <p:nvPr>
            <p:ph type="body" sz="quarter" idx="13"/>
          </p:nvPr>
        </p:nvSpPr>
        <p:spPr>
          <a:xfrm>
            <a:off x="280558" y="678105"/>
            <a:ext cx="11481952" cy="524699"/>
          </a:xfrm>
        </p:spPr>
        <p:txBody>
          <a:bodyPr/>
          <a:lstStyle/>
          <a:p>
            <a:r>
              <a:rPr lang="en-AU" dirty="0"/>
              <a:t>Identifying trophic position  </a:t>
            </a:r>
          </a:p>
        </p:txBody>
      </p:sp>
      <p:sp>
        <p:nvSpPr>
          <p:cNvPr id="8" name="Text Placeholder 7">
            <a:extLst>
              <a:ext uri="{FF2B5EF4-FFF2-40B4-BE49-F238E27FC236}">
                <a16:creationId xmlns:a16="http://schemas.microsoft.com/office/drawing/2014/main" id="{72F97FA2-8201-B848-988D-D8EF68AD51D7}"/>
              </a:ext>
            </a:extLst>
          </p:cNvPr>
          <p:cNvSpPr>
            <a:spLocks noGrp="1"/>
          </p:cNvSpPr>
          <p:nvPr>
            <p:ph type="body" sz="quarter" idx="15"/>
          </p:nvPr>
        </p:nvSpPr>
        <p:spPr>
          <a:xfrm>
            <a:off x="280558" y="1173223"/>
            <a:ext cx="8571211" cy="679328"/>
          </a:xfrm>
        </p:spPr>
        <p:txBody>
          <a:bodyPr/>
          <a:lstStyle/>
          <a:p>
            <a:r>
              <a:rPr lang="en-US" dirty="0"/>
              <a:t>Classify the following organisms, which belong in a marine habitats, according to their trophic level. Use the words in the box. </a:t>
            </a:r>
          </a:p>
          <a:p>
            <a:endParaRPr lang="en-US" dirty="0"/>
          </a:p>
        </p:txBody>
      </p:sp>
      <p:sp>
        <p:nvSpPr>
          <p:cNvPr id="6" name="Text Placeholder 2">
            <a:extLst>
              <a:ext uri="{FF2B5EF4-FFF2-40B4-BE49-F238E27FC236}">
                <a16:creationId xmlns:a16="http://schemas.microsoft.com/office/drawing/2014/main" id="{14665341-E591-DD42-BA4F-5E3CA8972BAB}"/>
              </a:ext>
            </a:extLst>
          </p:cNvPr>
          <p:cNvSpPr txBox="1">
            <a:spLocks/>
          </p:cNvSpPr>
          <p:nvPr/>
        </p:nvSpPr>
        <p:spPr>
          <a:xfrm>
            <a:off x="268296" y="1985417"/>
            <a:ext cx="8246312" cy="829036"/>
          </a:xfrm>
          <a:prstGeom prst="rect">
            <a:avLst/>
          </a:prstGeom>
          <a:ln w="28575">
            <a:solidFill>
              <a:schemeClr val="tx1">
                <a:lumMod val="95000"/>
                <a:lumOff val="5000"/>
              </a:schemeClr>
            </a:solidFill>
          </a:ln>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Primary producer 	Quaternary Consumer</a:t>
            </a:r>
          </a:p>
          <a:p>
            <a:r>
              <a:rPr lang="en-US" dirty="0"/>
              <a:t>Tertiary consumer 	Secondary Consumer 	Primary consumer</a:t>
            </a:r>
          </a:p>
        </p:txBody>
      </p:sp>
      <p:grpSp>
        <p:nvGrpSpPr>
          <p:cNvPr id="11" name="Group 10">
            <a:extLst>
              <a:ext uri="{FF2B5EF4-FFF2-40B4-BE49-F238E27FC236}">
                <a16:creationId xmlns:a16="http://schemas.microsoft.com/office/drawing/2014/main" id="{3F0B5CFA-9EE0-564D-8F35-A3A07600E9E7}"/>
              </a:ext>
            </a:extLst>
          </p:cNvPr>
          <p:cNvGrpSpPr/>
          <p:nvPr/>
        </p:nvGrpSpPr>
        <p:grpSpPr>
          <a:xfrm>
            <a:off x="8557509" y="37389"/>
            <a:ext cx="3499262" cy="1805333"/>
            <a:chOff x="3657599" y="1716154"/>
            <a:chExt cx="2211388" cy="2071700"/>
          </a:xfrm>
        </p:grpSpPr>
        <p:sp>
          <p:nvSpPr>
            <p:cNvPr id="12" name="TextBox 11">
              <a:extLst>
                <a:ext uri="{FF2B5EF4-FFF2-40B4-BE49-F238E27FC236}">
                  <a16:creationId xmlns:a16="http://schemas.microsoft.com/office/drawing/2014/main" id="{5D0248D3-8EB9-FC4B-909D-5A75D600095B}"/>
                </a:ext>
              </a:extLst>
            </p:cNvPr>
            <p:cNvSpPr txBox="1"/>
            <p:nvPr/>
          </p:nvSpPr>
          <p:spPr>
            <a:xfrm>
              <a:off x="3657600" y="2074896"/>
              <a:ext cx="2203768" cy="1712958"/>
            </a:xfrm>
            <a:prstGeom prst="rect">
              <a:avLst/>
            </a:prstGeom>
            <a:solidFill>
              <a:schemeClr val="bg1"/>
            </a:solidFill>
            <a:ln>
              <a:solidFill>
                <a:srgbClr val="002060"/>
              </a:solidFill>
            </a:ln>
          </p:spPr>
          <p:txBody>
            <a:bodyPr wrap="square" rtlCol="0" anchor="t" anchorCtr="0">
              <a:spAutoFit/>
            </a:bodyPr>
            <a:lstStyle/>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food source of the organism. (producer/consumer)</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type of consumer (carnivore/omnivore/herbivore). </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if predator or prey may effect position. </a:t>
              </a:r>
            </a:p>
            <a:p>
              <a:pPr marL="342900" indent="-342900" algn="l">
                <a:buAutoNum type="arabicPeriod"/>
              </a:pPr>
              <a:endParaRPr lang="en-US" sz="1300" b="1" dirty="0">
                <a:latin typeface="Century Gothic" panose="020B0502020202020204" pitchFamily="34" charset="0"/>
                <a:cs typeface="Futura Medium" panose="020B0602020204020303" pitchFamily="34" charset="-79"/>
              </a:endParaRPr>
            </a:p>
          </p:txBody>
        </p:sp>
        <p:sp>
          <p:nvSpPr>
            <p:cNvPr id="13" name="TextBox 12">
              <a:extLst>
                <a:ext uri="{FF2B5EF4-FFF2-40B4-BE49-F238E27FC236}">
                  <a16:creationId xmlns:a16="http://schemas.microsoft.com/office/drawing/2014/main" id="{35EE89AB-BF2A-7848-8748-7E3F673012B2}"/>
                </a:ext>
              </a:extLst>
            </p:cNvPr>
            <p:cNvSpPr txBox="1">
              <a:spLocks noChangeAspect="1"/>
            </p:cNvSpPr>
            <p:nvPr/>
          </p:nvSpPr>
          <p:spPr>
            <a:xfrm>
              <a:off x="3657599" y="1716154"/>
              <a:ext cx="2211388" cy="358742"/>
            </a:xfrm>
            <a:prstGeom prst="rect">
              <a:avLst/>
            </a:prstGeom>
            <a:solidFill>
              <a:srgbClr val="00206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Skill Development </a:t>
              </a:r>
            </a:p>
          </p:txBody>
        </p:sp>
      </p:grpSp>
      <p:pic>
        <p:nvPicPr>
          <p:cNvPr id="5" name="Picture 4">
            <a:extLst>
              <a:ext uri="{FF2B5EF4-FFF2-40B4-BE49-F238E27FC236}">
                <a16:creationId xmlns:a16="http://schemas.microsoft.com/office/drawing/2014/main" id="{8F587148-B82F-974D-BEBA-D575A8270257}"/>
              </a:ext>
            </a:extLst>
          </p:cNvPr>
          <p:cNvPicPr>
            <a:picLocks noChangeAspect="1"/>
          </p:cNvPicPr>
          <p:nvPr/>
        </p:nvPicPr>
        <p:blipFill>
          <a:blip r:embed="rId3"/>
          <a:stretch>
            <a:fillRect/>
          </a:stretch>
        </p:blipFill>
        <p:spPr>
          <a:xfrm>
            <a:off x="2564584" y="2947319"/>
            <a:ext cx="2982309" cy="1568617"/>
          </a:xfrm>
          <a:prstGeom prst="rect">
            <a:avLst/>
          </a:prstGeom>
        </p:spPr>
      </p:pic>
      <p:pic>
        <p:nvPicPr>
          <p:cNvPr id="14" name="Picture 13">
            <a:extLst>
              <a:ext uri="{FF2B5EF4-FFF2-40B4-BE49-F238E27FC236}">
                <a16:creationId xmlns:a16="http://schemas.microsoft.com/office/drawing/2014/main" id="{803438A0-89ED-114B-B94F-0B0DF060B24A}"/>
              </a:ext>
            </a:extLst>
          </p:cNvPr>
          <p:cNvPicPr>
            <a:picLocks noChangeAspect="1"/>
          </p:cNvPicPr>
          <p:nvPr/>
        </p:nvPicPr>
        <p:blipFill>
          <a:blip r:embed="rId4"/>
          <a:stretch>
            <a:fillRect/>
          </a:stretch>
        </p:blipFill>
        <p:spPr>
          <a:xfrm>
            <a:off x="5659917" y="2947318"/>
            <a:ext cx="2788655" cy="1568618"/>
          </a:xfrm>
          <a:prstGeom prst="rect">
            <a:avLst/>
          </a:prstGeom>
        </p:spPr>
      </p:pic>
      <p:sp>
        <p:nvSpPr>
          <p:cNvPr id="15" name="TextBox 14">
            <a:extLst>
              <a:ext uri="{FF2B5EF4-FFF2-40B4-BE49-F238E27FC236}">
                <a16:creationId xmlns:a16="http://schemas.microsoft.com/office/drawing/2014/main" id="{7FBAB90B-6055-594B-AA7D-D97AA670F880}"/>
              </a:ext>
            </a:extLst>
          </p:cNvPr>
          <p:cNvSpPr txBox="1"/>
          <p:nvPr/>
        </p:nvSpPr>
        <p:spPr>
          <a:xfrm>
            <a:off x="774572" y="4515936"/>
            <a:ext cx="760144" cy="369332"/>
          </a:xfrm>
          <a:prstGeom prst="rect">
            <a:avLst/>
          </a:prstGeom>
          <a:noFill/>
        </p:spPr>
        <p:txBody>
          <a:bodyPr wrap="none" rtlCol="0">
            <a:spAutoFit/>
          </a:bodyPr>
          <a:lstStyle/>
          <a:p>
            <a:r>
              <a:rPr lang="en-US" dirty="0"/>
              <a:t>Shark </a:t>
            </a:r>
          </a:p>
        </p:txBody>
      </p:sp>
      <p:sp>
        <p:nvSpPr>
          <p:cNvPr id="16" name="TextBox 15">
            <a:extLst>
              <a:ext uri="{FF2B5EF4-FFF2-40B4-BE49-F238E27FC236}">
                <a16:creationId xmlns:a16="http://schemas.microsoft.com/office/drawing/2014/main" id="{9DB84446-FAC8-F148-B1BA-17CAA268391E}"/>
              </a:ext>
            </a:extLst>
          </p:cNvPr>
          <p:cNvSpPr txBox="1"/>
          <p:nvPr/>
        </p:nvSpPr>
        <p:spPr>
          <a:xfrm>
            <a:off x="3427578" y="4515936"/>
            <a:ext cx="1551259" cy="369332"/>
          </a:xfrm>
          <a:prstGeom prst="rect">
            <a:avLst/>
          </a:prstGeom>
          <a:noFill/>
        </p:spPr>
        <p:txBody>
          <a:bodyPr wrap="none" rtlCol="0">
            <a:spAutoFit/>
          </a:bodyPr>
          <a:lstStyle/>
          <a:p>
            <a:r>
              <a:rPr lang="en-US" dirty="0"/>
              <a:t>Phytoplankton</a:t>
            </a:r>
          </a:p>
        </p:txBody>
      </p:sp>
      <p:sp>
        <p:nvSpPr>
          <p:cNvPr id="17" name="TextBox 16">
            <a:extLst>
              <a:ext uri="{FF2B5EF4-FFF2-40B4-BE49-F238E27FC236}">
                <a16:creationId xmlns:a16="http://schemas.microsoft.com/office/drawing/2014/main" id="{901715F9-04BC-3A4B-9A7E-5C8BD18235CC}"/>
              </a:ext>
            </a:extLst>
          </p:cNvPr>
          <p:cNvSpPr txBox="1"/>
          <p:nvPr/>
        </p:nvSpPr>
        <p:spPr>
          <a:xfrm>
            <a:off x="6818561" y="4515936"/>
            <a:ext cx="659155" cy="369332"/>
          </a:xfrm>
          <a:prstGeom prst="rect">
            <a:avLst/>
          </a:prstGeom>
          <a:noFill/>
        </p:spPr>
        <p:txBody>
          <a:bodyPr wrap="none" rtlCol="0">
            <a:spAutoFit/>
          </a:bodyPr>
          <a:lstStyle/>
          <a:p>
            <a:r>
              <a:rPr lang="en-US" dirty="0"/>
              <a:t>Seals</a:t>
            </a:r>
          </a:p>
        </p:txBody>
      </p:sp>
      <p:grpSp>
        <p:nvGrpSpPr>
          <p:cNvPr id="19" name="Group 18">
            <a:extLst>
              <a:ext uri="{FF2B5EF4-FFF2-40B4-BE49-F238E27FC236}">
                <a16:creationId xmlns:a16="http://schemas.microsoft.com/office/drawing/2014/main" id="{087E6C84-5B18-1946-B31A-238EECA0C364}"/>
              </a:ext>
            </a:extLst>
          </p:cNvPr>
          <p:cNvGrpSpPr/>
          <p:nvPr/>
        </p:nvGrpSpPr>
        <p:grpSpPr>
          <a:xfrm>
            <a:off x="8557509" y="1704921"/>
            <a:ext cx="3634491" cy="2721313"/>
            <a:chOff x="3657599" y="1716154"/>
            <a:chExt cx="2211388" cy="2278942"/>
          </a:xfrm>
        </p:grpSpPr>
        <p:sp>
          <p:nvSpPr>
            <p:cNvPr id="20" name="TextBox 19">
              <a:extLst>
                <a:ext uri="{FF2B5EF4-FFF2-40B4-BE49-F238E27FC236}">
                  <a16:creationId xmlns:a16="http://schemas.microsoft.com/office/drawing/2014/main" id="{091D9AB5-5CC7-AE4C-A407-ED5BD3B33F43}"/>
                </a:ext>
              </a:extLst>
            </p:cNvPr>
            <p:cNvSpPr txBox="1"/>
            <p:nvPr/>
          </p:nvSpPr>
          <p:spPr>
            <a:xfrm>
              <a:off x="3657600" y="2074896"/>
              <a:ext cx="2203768" cy="1920200"/>
            </a:xfrm>
            <a:prstGeom prst="rect">
              <a:avLst/>
            </a:prstGeom>
            <a:solidFill>
              <a:schemeClr val="bg1"/>
            </a:solidFill>
            <a:ln>
              <a:solidFill>
                <a:srgbClr val="82202A"/>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Producer: </a:t>
              </a:r>
              <a:r>
                <a:rPr lang="en-US" sz="1300" dirty="0">
                  <a:latin typeface="Century Gothic" panose="020B0502020202020204" pitchFamily="34" charset="0"/>
                  <a:cs typeface="Futura Medium" panose="020B0602020204020303" pitchFamily="34" charset="-79"/>
                </a:rPr>
                <a:t>Make their own food. </a:t>
              </a:r>
            </a:p>
            <a:p>
              <a:pPr algn="l"/>
              <a:r>
                <a:rPr lang="en-US" sz="1300" b="1" dirty="0">
                  <a:latin typeface="Century Gothic" panose="020B0502020202020204" pitchFamily="34" charset="0"/>
                  <a:cs typeface="Futura Medium" panose="020B0602020204020303" pitchFamily="34" charset="-79"/>
                </a:rPr>
                <a:t>Consumers:</a:t>
              </a:r>
              <a:r>
                <a:rPr lang="en-US" sz="1300" dirty="0">
                  <a:latin typeface="Century Gothic" panose="020B0502020202020204" pitchFamily="34" charset="0"/>
                  <a:cs typeface="Futura Medium" panose="020B0602020204020303" pitchFamily="34" charset="-79"/>
                </a:rPr>
                <a:t> Organisms that eat other organisms. </a:t>
              </a:r>
            </a:p>
            <a:p>
              <a:pPr algn="l"/>
              <a:r>
                <a:rPr lang="en-US" sz="1300" b="1" dirty="0">
                  <a:latin typeface="Century Gothic" panose="020B0502020202020204" pitchFamily="34" charset="0"/>
                  <a:cs typeface="Futura Medium" panose="020B0602020204020303" pitchFamily="34" charset="-79"/>
                </a:rPr>
                <a:t>Primary Consumers: </a:t>
              </a:r>
              <a:r>
                <a:rPr lang="en-US" sz="1300" dirty="0">
                  <a:latin typeface="Century Gothic" panose="020B0502020202020204" pitchFamily="34" charset="0"/>
                  <a:cs typeface="Futura Medium" panose="020B0602020204020303" pitchFamily="34" charset="-79"/>
                </a:rPr>
                <a:t>Herbivores</a:t>
              </a:r>
              <a:r>
                <a:rPr lang="en-US" sz="1300" b="1" dirty="0">
                  <a:latin typeface="Century Gothic" panose="020B0502020202020204" pitchFamily="34" charset="0"/>
                  <a:cs typeface="Futura Medium" panose="020B0602020204020303" pitchFamily="34" charset="-79"/>
                </a:rPr>
                <a:t> </a:t>
              </a:r>
            </a:p>
            <a:p>
              <a:pPr algn="l"/>
              <a:r>
                <a:rPr lang="en-US" sz="1300" b="1" dirty="0">
                  <a:latin typeface="Century Gothic" panose="020B0502020202020204" pitchFamily="34" charset="0"/>
                  <a:cs typeface="Futura Medium" panose="020B0602020204020303" pitchFamily="34" charset="-79"/>
                </a:rPr>
                <a:t>Secondary Consumer: </a:t>
              </a:r>
              <a:r>
                <a:rPr lang="en-US" sz="1300" dirty="0">
                  <a:latin typeface="Century Gothic" panose="020B0502020202020204" pitchFamily="34" charset="0"/>
                  <a:cs typeface="Futura Medium" panose="020B0602020204020303" pitchFamily="34" charset="-79"/>
                </a:rPr>
                <a:t>Carnivores that eat primary consumers. </a:t>
              </a:r>
            </a:p>
            <a:p>
              <a:pPr algn="l"/>
              <a:r>
                <a:rPr lang="en-US" sz="1300" b="1" dirty="0">
                  <a:latin typeface="Century Gothic" panose="020B0502020202020204" pitchFamily="34" charset="0"/>
                  <a:cs typeface="Futura Medium" panose="020B0602020204020303" pitchFamily="34" charset="-79"/>
                </a:rPr>
                <a:t>Tertiary Consumers: </a:t>
              </a:r>
              <a:r>
                <a:rPr lang="en-US" sz="1300" dirty="0">
                  <a:latin typeface="Century Gothic" panose="020B0502020202020204" pitchFamily="34" charset="0"/>
                  <a:cs typeface="Futura Medium" panose="020B0602020204020303" pitchFamily="34" charset="-79"/>
                </a:rPr>
                <a:t>Carnivores that eat other carnivores. </a:t>
              </a:r>
            </a:p>
            <a:p>
              <a:pPr algn="l"/>
              <a:r>
                <a:rPr lang="en-US" sz="1300" b="1" dirty="0">
                  <a:latin typeface="Century Gothic" panose="020B0502020202020204" pitchFamily="34" charset="0"/>
                  <a:cs typeface="Futura Medium" panose="020B0602020204020303" pitchFamily="34" charset="-79"/>
                </a:rPr>
                <a:t>Quaternary Consumers: </a:t>
              </a:r>
              <a:r>
                <a:rPr lang="en-US" sz="1300" dirty="0">
                  <a:latin typeface="Century Gothic" panose="020B0502020202020204" pitchFamily="34" charset="0"/>
                  <a:cs typeface="Futura Medium" panose="020B0602020204020303" pitchFamily="34" charset="-79"/>
                </a:rPr>
                <a:t>Large carnivorous animals that eat smaller carnivorous animals. </a:t>
              </a:r>
            </a:p>
          </p:txBody>
        </p:sp>
        <p:sp>
          <p:nvSpPr>
            <p:cNvPr id="21" name="TextBox 20">
              <a:extLst>
                <a:ext uri="{FF2B5EF4-FFF2-40B4-BE49-F238E27FC236}">
                  <a16:creationId xmlns:a16="http://schemas.microsoft.com/office/drawing/2014/main" id="{1F9C0851-0D30-9C4B-B745-51426B9BA8FE}"/>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pic>
        <p:nvPicPr>
          <p:cNvPr id="22" name="Picture 21">
            <a:extLst>
              <a:ext uri="{FF2B5EF4-FFF2-40B4-BE49-F238E27FC236}">
                <a16:creationId xmlns:a16="http://schemas.microsoft.com/office/drawing/2014/main" id="{8232A7EB-B1D4-1042-94C9-2F1F37BFF0E7}"/>
              </a:ext>
            </a:extLst>
          </p:cNvPr>
          <p:cNvPicPr>
            <a:picLocks noChangeAspect="1"/>
          </p:cNvPicPr>
          <p:nvPr/>
        </p:nvPicPr>
        <p:blipFill>
          <a:blip r:embed="rId5"/>
          <a:stretch>
            <a:fillRect/>
          </a:stretch>
        </p:blipFill>
        <p:spPr>
          <a:xfrm>
            <a:off x="9129651" y="4426234"/>
            <a:ext cx="3011727" cy="2448510"/>
          </a:xfrm>
          <a:prstGeom prst="rect">
            <a:avLst/>
          </a:prstGeom>
        </p:spPr>
      </p:pic>
      <p:pic>
        <p:nvPicPr>
          <p:cNvPr id="23" name="Picture 22">
            <a:extLst>
              <a:ext uri="{FF2B5EF4-FFF2-40B4-BE49-F238E27FC236}">
                <a16:creationId xmlns:a16="http://schemas.microsoft.com/office/drawing/2014/main" id="{893759DE-6A8D-B846-A715-40BFC4BA823A}"/>
              </a:ext>
            </a:extLst>
          </p:cNvPr>
          <p:cNvPicPr>
            <a:picLocks noChangeAspect="1"/>
          </p:cNvPicPr>
          <p:nvPr/>
        </p:nvPicPr>
        <p:blipFill>
          <a:blip r:embed="rId6"/>
          <a:stretch>
            <a:fillRect/>
          </a:stretch>
        </p:blipFill>
        <p:spPr>
          <a:xfrm>
            <a:off x="102650" y="2947318"/>
            <a:ext cx="2355660" cy="1568618"/>
          </a:xfrm>
          <a:prstGeom prst="rect">
            <a:avLst/>
          </a:prstGeom>
        </p:spPr>
      </p:pic>
      <p:sp>
        <p:nvSpPr>
          <p:cNvPr id="24" name="TextBox 23">
            <a:extLst>
              <a:ext uri="{FF2B5EF4-FFF2-40B4-BE49-F238E27FC236}">
                <a16:creationId xmlns:a16="http://schemas.microsoft.com/office/drawing/2014/main" id="{FA0178F6-EF55-824F-ADCF-9C315D61BA4D}"/>
              </a:ext>
            </a:extLst>
          </p:cNvPr>
          <p:cNvSpPr txBox="1"/>
          <p:nvPr/>
        </p:nvSpPr>
        <p:spPr>
          <a:xfrm>
            <a:off x="152056" y="4885268"/>
            <a:ext cx="2355660" cy="646331"/>
          </a:xfrm>
          <a:prstGeom prst="rect">
            <a:avLst/>
          </a:prstGeom>
          <a:noFill/>
        </p:spPr>
        <p:txBody>
          <a:bodyPr wrap="square" rtlCol="0">
            <a:spAutoFit/>
          </a:bodyPr>
          <a:lstStyle/>
          <a:p>
            <a:r>
              <a:rPr lang="en-US" dirty="0"/>
              <a:t>Carnivore, Predator, eats large fish</a:t>
            </a:r>
          </a:p>
        </p:txBody>
      </p:sp>
      <p:sp>
        <p:nvSpPr>
          <p:cNvPr id="25" name="TextBox 24">
            <a:extLst>
              <a:ext uri="{FF2B5EF4-FFF2-40B4-BE49-F238E27FC236}">
                <a16:creationId xmlns:a16="http://schemas.microsoft.com/office/drawing/2014/main" id="{C5245AC1-B1F8-FF41-9F5F-3D0E14E745C6}"/>
              </a:ext>
            </a:extLst>
          </p:cNvPr>
          <p:cNvSpPr txBox="1"/>
          <p:nvPr/>
        </p:nvSpPr>
        <p:spPr>
          <a:xfrm>
            <a:off x="62615" y="5810563"/>
            <a:ext cx="2356030" cy="369332"/>
          </a:xfrm>
          <a:prstGeom prst="rect">
            <a:avLst/>
          </a:prstGeom>
          <a:noFill/>
        </p:spPr>
        <p:txBody>
          <a:bodyPr wrap="none" rtlCol="0">
            <a:spAutoFit/>
          </a:bodyPr>
          <a:lstStyle/>
          <a:p>
            <a:r>
              <a:rPr lang="en-US" b="1" dirty="0"/>
              <a:t>Quaternary Consumer </a:t>
            </a:r>
          </a:p>
        </p:txBody>
      </p:sp>
      <p:sp>
        <p:nvSpPr>
          <p:cNvPr id="26" name="TextBox 25">
            <a:extLst>
              <a:ext uri="{FF2B5EF4-FFF2-40B4-BE49-F238E27FC236}">
                <a16:creationId xmlns:a16="http://schemas.microsoft.com/office/drawing/2014/main" id="{8FF76921-94A4-1146-9825-9E511A48F650}"/>
              </a:ext>
            </a:extLst>
          </p:cNvPr>
          <p:cNvSpPr txBox="1"/>
          <p:nvPr/>
        </p:nvSpPr>
        <p:spPr>
          <a:xfrm>
            <a:off x="3613924" y="5023767"/>
            <a:ext cx="1260730" cy="369332"/>
          </a:xfrm>
          <a:prstGeom prst="rect">
            <a:avLst/>
          </a:prstGeom>
          <a:noFill/>
        </p:spPr>
        <p:txBody>
          <a:bodyPr wrap="none" rtlCol="0">
            <a:spAutoFit/>
          </a:bodyPr>
          <a:lstStyle/>
          <a:p>
            <a:r>
              <a:rPr lang="en-US" dirty="0"/>
              <a:t>Autotroph  </a:t>
            </a:r>
          </a:p>
        </p:txBody>
      </p:sp>
      <p:sp>
        <p:nvSpPr>
          <p:cNvPr id="27" name="TextBox 26">
            <a:extLst>
              <a:ext uri="{FF2B5EF4-FFF2-40B4-BE49-F238E27FC236}">
                <a16:creationId xmlns:a16="http://schemas.microsoft.com/office/drawing/2014/main" id="{92D0746A-EC95-7742-A922-47920226A061}"/>
              </a:ext>
            </a:extLst>
          </p:cNvPr>
          <p:cNvSpPr txBox="1"/>
          <p:nvPr/>
        </p:nvSpPr>
        <p:spPr>
          <a:xfrm>
            <a:off x="3510011" y="5810563"/>
            <a:ext cx="1103572" cy="369332"/>
          </a:xfrm>
          <a:prstGeom prst="rect">
            <a:avLst/>
          </a:prstGeom>
          <a:noFill/>
        </p:spPr>
        <p:txBody>
          <a:bodyPr wrap="none" rtlCol="0">
            <a:spAutoFit/>
          </a:bodyPr>
          <a:lstStyle/>
          <a:p>
            <a:r>
              <a:rPr lang="en-US" b="1" dirty="0"/>
              <a:t>Producer</a:t>
            </a:r>
            <a:r>
              <a:rPr lang="en-US" dirty="0"/>
              <a:t> </a:t>
            </a:r>
          </a:p>
        </p:txBody>
      </p:sp>
      <p:sp>
        <p:nvSpPr>
          <p:cNvPr id="28" name="TextBox 27">
            <a:extLst>
              <a:ext uri="{FF2B5EF4-FFF2-40B4-BE49-F238E27FC236}">
                <a16:creationId xmlns:a16="http://schemas.microsoft.com/office/drawing/2014/main" id="{5CDC9437-4495-724F-8F84-69E5FBF75BE4}"/>
              </a:ext>
            </a:extLst>
          </p:cNvPr>
          <p:cNvSpPr txBox="1"/>
          <p:nvPr/>
        </p:nvSpPr>
        <p:spPr>
          <a:xfrm>
            <a:off x="6093014" y="4887233"/>
            <a:ext cx="2210670" cy="923330"/>
          </a:xfrm>
          <a:prstGeom prst="rect">
            <a:avLst/>
          </a:prstGeom>
          <a:noFill/>
        </p:spPr>
        <p:txBody>
          <a:bodyPr wrap="none" rtlCol="0">
            <a:spAutoFit/>
          </a:bodyPr>
          <a:lstStyle/>
          <a:p>
            <a:r>
              <a:rPr lang="en-US" dirty="0"/>
              <a:t>Predator &amp; Prey </a:t>
            </a:r>
          </a:p>
          <a:p>
            <a:r>
              <a:rPr lang="en-US" dirty="0"/>
              <a:t>Carnivore </a:t>
            </a:r>
          </a:p>
          <a:p>
            <a:r>
              <a:rPr lang="en-US" dirty="0"/>
              <a:t>Eats other carnivores </a:t>
            </a:r>
          </a:p>
        </p:txBody>
      </p:sp>
      <p:sp>
        <p:nvSpPr>
          <p:cNvPr id="29" name="TextBox 28">
            <a:extLst>
              <a:ext uri="{FF2B5EF4-FFF2-40B4-BE49-F238E27FC236}">
                <a16:creationId xmlns:a16="http://schemas.microsoft.com/office/drawing/2014/main" id="{7F18EED7-6C78-2245-A620-E99FE90075DD}"/>
              </a:ext>
            </a:extLst>
          </p:cNvPr>
          <p:cNvSpPr txBox="1"/>
          <p:nvPr/>
        </p:nvSpPr>
        <p:spPr>
          <a:xfrm>
            <a:off x="5940381" y="5820251"/>
            <a:ext cx="2254015" cy="369332"/>
          </a:xfrm>
          <a:prstGeom prst="rect">
            <a:avLst/>
          </a:prstGeom>
          <a:noFill/>
        </p:spPr>
        <p:txBody>
          <a:bodyPr wrap="none" rtlCol="0">
            <a:spAutoFit/>
          </a:bodyPr>
          <a:lstStyle/>
          <a:p>
            <a:r>
              <a:rPr lang="en-US" b="1" dirty="0"/>
              <a:t>Secondary Consumer </a:t>
            </a:r>
          </a:p>
        </p:txBody>
      </p:sp>
    </p:spTree>
    <p:extLst>
      <p:ext uri="{BB962C8B-B14F-4D97-AF65-F5344CB8AC3E}">
        <p14:creationId xmlns:p14="http://schemas.microsoft.com/office/powerpoint/2010/main" val="3196390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4A7515-B45B-4CEA-88D9-4BC606561DF1}"/>
              </a:ext>
            </a:extLst>
          </p:cNvPr>
          <p:cNvSpPr>
            <a:spLocks noGrp="1"/>
          </p:cNvSpPr>
          <p:nvPr>
            <p:ph type="body" sz="quarter" idx="13"/>
          </p:nvPr>
        </p:nvSpPr>
        <p:spPr>
          <a:xfrm>
            <a:off x="280558" y="678105"/>
            <a:ext cx="11481952" cy="524699"/>
          </a:xfrm>
        </p:spPr>
        <p:txBody>
          <a:bodyPr/>
          <a:lstStyle/>
          <a:p>
            <a:r>
              <a:rPr lang="en-AU" dirty="0"/>
              <a:t>Identifying trophic position  </a:t>
            </a:r>
          </a:p>
        </p:txBody>
      </p:sp>
      <p:sp>
        <p:nvSpPr>
          <p:cNvPr id="8" name="Text Placeholder 7">
            <a:extLst>
              <a:ext uri="{FF2B5EF4-FFF2-40B4-BE49-F238E27FC236}">
                <a16:creationId xmlns:a16="http://schemas.microsoft.com/office/drawing/2014/main" id="{72F97FA2-8201-B848-988D-D8EF68AD51D7}"/>
              </a:ext>
            </a:extLst>
          </p:cNvPr>
          <p:cNvSpPr>
            <a:spLocks noGrp="1"/>
          </p:cNvSpPr>
          <p:nvPr>
            <p:ph type="body" sz="quarter" idx="15"/>
          </p:nvPr>
        </p:nvSpPr>
        <p:spPr>
          <a:xfrm>
            <a:off x="280558" y="1173223"/>
            <a:ext cx="8571211" cy="679328"/>
          </a:xfrm>
        </p:spPr>
        <p:txBody>
          <a:bodyPr/>
          <a:lstStyle/>
          <a:p>
            <a:r>
              <a:rPr lang="en-US" dirty="0"/>
              <a:t>Classify the following organisms, which belong in a marine habitats, according to their trophic level. Use the words in the box. </a:t>
            </a:r>
          </a:p>
          <a:p>
            <a:endParaRPr lang="en-US" dirty="0"/>
          </a:p>
        </p:txBody>
      </p:sp>
      <p:sp>
        <p:nvSpPr>
          <p:cNvPr id="6" name="Text Placeholder 2">
            <a:extLst>
              <a:ext uri="{FF2B5EF4-FFF2-40B4-BE49-F238E27FC236}">
                <a16:creationId xmlns:a16="http://schemas.microsoft.com/office/drawing/2014/main" id="{14665341-E591-DD42-BA4F-5E3CA8972BAB}"/>
              </a:ext>
            </a:extLst>
          </p:cNvPr>
          <p:cNvSpPr txBox="1">
            <a:spLocks/>
          </p:cNvSpPr>
          <p:nvPr/>
        </p:nvSpPr>
        <p:spPr>
          <a:xfrm>
            <a:off x="268296" y="1985417"/>
            <a:ext cx="8246312" cy="829036"/>
          </a:xfrm>
          <a:prstGeom prst="rect">
            <a:avLst/>
          </a:prstGeom>
          <a:ln w="28575">
            <a:solidFill>
              <a:schemeClr val="tx1">
                <a:lumMod val="95000"/>
                <a:lumOff val="5000"/>
              </a:schemeClr>
            </a:solidFill>
          </a:ln>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Primary producer 	Quaternary Consumer</a:t>
            </a:r>
          </a:p>
          <a:p>
            <a:r>
              <a:rPr lang="en-US" dirty="0"/>
              <a:t>Tertiary consumer 	Secondary Consumer 	Primary consumer</a:t>
            </a:r>
          </a:p>
        </p:txBody>
      </p:sp>
      <p:sp>
        <p:nvSpPr>
          <p:cNvPr id="15" name="TextBox 14">
            <a:extLst>
              <a:ext uri="{FF2B5EF4-FFF2-40B4-BE49-F238E27FC236}">
                <a16:creationId xmlns:a16="http://schemas.microsoft.com/office/drawing/2014/main" id="{7FBAB90B-6055-594B-AA7D-D97AA670F880}"/>
              </a:ext>
            </a:extLst>
          </p:cNvPr>
          <p:cNvSpPr txBox="1"/>
          <p:nvPr/>
        </p:nvSpPr>
        <p:spPr>
          <a:xfrm>
            <a:off x="906087" y="4515936"/>
            <a:ext cx="941283" cy="369332"/>
          </a:xfrm>
          <a:prstGeom prst="rect">
            <a:avLst/>
          </a:prstGeom>
          <a:noFill/>
        </p:spPr>
        <p:txBody>
          <a:bodyPr wrap="none" rtlCol="0">
            <a:spAutoFit/>
          </a:bodyPr>
          <a:lstStyle/>
          <a:p>
            <a:r>
              <a:rPr lang="en-US" dirty="0"/>
              <a:t>Herring </a:t>
            </a:r>
          </a:p>
        </p:txBody>
      </p:sp>
      <p:sp>
        <p:nvSpPr>
          <p:cNvPr id="16" name="TextBox 15">
            <a:extLst>
              <a:ext uri="{FF2B5EF4-FFF2-40B4-BE49-F238E27FC236}">
                <a16:creationId xmlns:a16="http://schemas.microsoft.com/office/drawing/2014/main" id="{9DB84446-FAC8-F148-B1BA-17CAA268391E}"/>
              </a:ext>
            </a:extLst>
          </p:cNvPr>
          <p:cNvSpPr txBox="1"/>
          <p:nvPr/>
        </p:nvSpPr>
        <p:spPr>
          <a:xfrm>
            <a:off x="3427578" y="4515936"/>
            <a:ext cx="1361014" cy="369332"/>
          </a:xfrm>
          <a:prstGeom prst="rect">
            <a:avLst/>
          </a:prstGeom>
          <a:noFill/>
        </p:spPr>
        <p:txBody>
          <a:bodyPr wrap="none" rtlCol="0">
            <a:spAutoFit/>
          </a:bodyPr>
          <a:lstStyle/>
          <a:p>
            <a:r>
              <a:rPr lang="en-US" dirty="0"/>
              <a:t>Zooplankton</a:t>
            </a:r>
          </a:p>
        </p:txBody>
      </p:sp>
      <p:sp>
        <p:nvSpPr>
          <p:cNvPr id="17" name="TextBox 16">
            <a:extLst>
              <a:ext uri="{FF2B5EF4-FFF2-40B4-BE49-F238E27FC236}">
                <a16:creationId xmlns:a16="http://schemas.microsoft.com/office/drawing/2014/main" id="{901715F9-04BC-3A4B-9A7E-5C8BD18235CC}"/>
              </a:ext>
            </a:extLst>
          </p:cNvPr>
          <p:cNvSpPr txBox="1"/>
          <p:nvPr/>
        </p:nvSpPr>
        <p:spPr>
          <a:xfrm>
            <a:off x="6253012" y="4515936"/>
            <a:ext cx="1162691" cy="369332"/>
          </a:xfrm>
          <a:prstGeom prst="rect">
            <a:avLst/>
          </a:prstGeom>
          <a:noFill/>
        </p:spPr>
        <p:txBody>
          <a:bodyPr wrap="none" rtlCol="0">
            <a:spAutoFit/>
          </a:bodyPr>
          <a:lstStyle/>
          <a:p>
            <a:r>
              <a:rPr lang="en-US" dirty="0"/>
              <a:t>Water flea</a:t>
            </a:r>
          </a:p>
        </p:txBody>
      </p:sp>
      <p:grpSp>
        <p:nvGrpSpPr>
          <p:cNvPr id="18" name="Group 17">
            <a:extLst>
              <a:ext uri="{FF2B5EF4-FFF2-40B4-BE49-F238E27FC236}">
                <a16:creationId xmlns:a16="http://schemas.microsoft.com/office/drawing/2014/main" id="{66C088AE-7F10-3B49-8280-6BD825F8DBFA}"/>
              </a:ext>
            </a:extLst>
          </p:cNvPr>
          <p:cNvGrpSpPr/>
          <p:nvPr/>
        </p:nvGrpSpPr>
        <p:grpSpPr>
          <a:xfrm>
            <a:off x="8557509" y="1704921"/>
            <a:ext cx="3634491" cy="2721313"/>
            <a:chOff x="3657599" y="1716154"/>
            <a:chExt cx="2211388" cy="2278942"/>
          </a:xfrm>
        </p:grpSpPr>
        <p:sp>
          <p:nvSpPr>
            <p:cNvPr id="22" name="TextBox 21">
              <a:extLst>
                <a:ext uri="{FF2B5EF4-FFF2-40B4-BE49-F238E27FC236}">
                  <a16:creationId xmlns:a16="http://schemas.microsoft.com/office/drawing/2014/main" id="{3AEFDE8D-118D-4843-97AB-E7155B869689}"/>
                </a:ext>
              </a:extLst>
            </p:cNvPr>
            <p:cNvSpPr txBox="1"/>
            <p:nvPr/>
          </p:nvSpPr>
          <p:spPr>
            <a:xfrm>
              <a:off x="3657600" y="2074896"/>
              <a:ext cx="2203768" cy="1920200"/>
            </a:xfrm>
            <a:prstGeom prst="rect">
              <a:avLst/>
            </a:prstGeom>
            <a:solidFill>
              <a:schemeClr val="bg1"/>
            </a:solidFill>
            <a:ln>
              <a:solidFill>
                <a:srgbClr val="82202A"/>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Producer: </a:t>
              </a:r>
              <a:r>
                <a:rPr lang="en-US" sz="1300" dirty="0">
                  <a:latin typeface="Century Gothic" panose="020B0502020202020204" pitchFamily="34" charset="0"/>
                  <a:cs typeface="Futura Medium" panose="020B0602020204020303" pitchFamily="34" charset="-79"/>
                </a:rPr>
                <a:t>Make their own food. </a:t>
              </a:r>
            </a:p>
            <a:p>
              <a:pPr algn="l"/>
              <a:r>
                <a:rPr lang="en-US" sz="1300" b="1" dirty="0">
                  <a:latin typeface="Century Gothic" panose="020B0502020202020204" pitchFamily="34" charset="0"/>
                  <a:cs typeface="Futura Medium" panose="020B0602020204020303" pitchFamily="34" charset="-79"/>
                </a:rPr>
                <a:t>Consumers:</a:t>
              </a:r>
              <a:r>
                <a:rPr lang="en-US" sz="1300" dirty="0">
                  <a:latin typeface="Century Gothic" panose="020B0502020202020204" pitchFamily="34" charset="0"/>
                  <a:cs typeface="Futura Medium" panose="020B0602020204020303" pitchFamily="34" charset="-79"/>
                </a:rPr>
                <a:t> Organisms that eat other organisms. </a:t>
              </a:r>
            </a:p>
            <a:p>
              <a:pPr algn="l"/>
              <a:r>
                <a:rPr lang="en-US" sz="1300" b="1" dirty="0">
                  <a:latin typeface="Century Gothic" panose="020B0502020202020204" pitchFamily="34" charset="0"/>
                  <a:cs typeface="Futura Medium" panose="020B0602020204020303" pitchFamily="34" charset="-79"/>
                </a:rPr>
                <a:t>Primary Consumers: </a:t>
              </a:r>
              <a:r>
                <a:rPr lang="en-US" sz="1300" dirty="0">
                  <a:latin typeface="Century Gothic" panose="020B0502020202020204" pitchFamily="34" charset="0"/>
                  <a:cs typeface="Futura Medium" panose="020B0602020204020303" pitchFamily="34" charset="-79"/>
                </a:rPr>
                <a:t>Herbivores</a:t>
              </a:r>
              <a:r>
                <a:rPr lang="en-US" sz="1300" b="1" dirty="0">
                  <a:latin typeface="Century Gothic" panose="020B0502020202020204" pitchFamily="34" charset="0"/>
                  <a:cs typeface="Futura Medium" panose="020B0602020204020303" pitchFamily="34" charset="-79"/>
                </a:rPr>
                <a:t> </a:t>
              </a:r>
            </a:p>
            <a:p>
              <a:pPr algn="l"/>
              <a:r>
                <a:rPr lang="en-US" sz="1300" b="1" dirty="0">
                  <a:latin typeface="Century Gothic" panose="020B0502020202020204" pitchFamily="34" charset="0"/>
                  <a:cs typeface="Futura Medium" panose="020B0602020204020303" pitchFamily="34" charset="-79"/>
                </a:rPr>
                <a:t>Secondary Consumer: </a:t>
              </a:r>
              <a:r>
                <a:rPr lang="en-US" sz="1300" dirty="0">
                  <a:latin typeface="Century Gothic" panose="020B0502020202020204" pitchFamily="34" charset="0"/>
                  <a:cs typeface="Futura Medium" panose="020B0602020204020303" pitchFamily="34" charset="-79"/>
                </a:rPr>
                <a:t>Carnivores that eat primary consumers. </a:t>
              </a:r>
            </a:p>
            <a:p>
              <a:pPr algn="l"/>
              <a:r>
                <a:rPr lang="en-US" sz="1300" b="1" dirty="0">
                  <a:latin typeface="Century Gothic" panose="020B0502020202020204" pitchFamily="34" charset="0"/>
                  <a:cs typeface="Futura Medium" panose="020B0602020204020303" pitchFamily="34" charset="-79"/>
                </a:rPr>
                <a:t>Tertiary Consumers: </a:t>
              </a:r>
              <a:r>
                <a:rPr lang="en-US" sz="1300" dirty="0">
                  <a:latin typeface="Century Gothic" panose="020B0502020202020204" pitchFamily="34" charset="0"/>
                  <a:cs typeface="Futura Medium" panose="020B0602020204020303" pitchFamily="34" charset="-79"/>
                </a:rPr>
                <a:t>Carnivores that eat other carnivores. </a:t>
              </a:r>
            </a:p>
            <a:p>
              <a:pPr algn="l"/>
              <a:r>
                <a:rPr lang="en-US" sz="1300" b="1" dirty="0">
                  <a:latin typeface="Century Gothic" panose="020B0502020202020204" pitchFamily="34" charset="0"/>
                  <a:cs typeface="Futura Medium" panose="020B0602020204020303" pitchFamily="34" charset="-79"/>
                </a:rPr>
                <a:t>Quaternary Consumers: </a:t>
              </a:r>
              <a:r>
                <a:rPr lang="en-US" sz="1300" dirty="0">
                  <a:latin typeface="Century Gothic" panose="020B0502020202020204" pitchFamily="34" charset="0"/>
                  <a:cs typeface="Futura Medium" panose="020B0602020204020303" pitchFamily="34" charset="-79"/>
                </a:rPr>
                <a:t>Large carnivorous animals that eat smaller carnivorous animals. </a:t>
              </a:r>
            </a:p>
          </p:txBody>
        </p:sp>
        <p:sp>
          <p:nvSpPr>
            <p:cNvPr id="23" name="TextBox 22">
              <a:extLst>
                <a:ext uri="{FF2B5EF4-FFF2-40B4-BE49-F238E27FC236}">
                  <a16:creationId xmlns:a16="http://schemas.microsoft.com/office/drawing/2014/main" id="{338EE64E-2B95-C94F-A993-6553D1839C26}"/>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grpSp>
        <p:nvGrpSpPr>
          <p:cNvPr id="24" name="Group 23">
            <a:extLst>
              <a:ext uri="{FF2B5EF4-FFF2-40B4-BE49-F238E27FC236}">
                <a16:creationId xmlns:a16="http://schemas.microsoft.com/office/drawing/2014/main" id="{92FD67C4-1E63-EF4F-8B78-6EECBA2D9E2A}"/>
              </a:ext>
            </a:extLst>
          </p:cNvPr>
          <p:cNvGrpSpPr/>
          <p:nvPr/>
        </p:nvGrpSpPr>
        <p:grpSpPr>
          <a:xfrm>
            <a:off x="8618863" y="47218"/>
            <a:ext cx="3499262" cy="1605279"/>
            <a:chOff x="3657599" y="1716154"/>
            <a:chExt cx="2211388" cy="1842129"/>
          </a:xfrm>
        </p:grpSpPr>
        <p:sp>
          <p:nvSpPr>
            <p:cNvPr id="25" name="TextBox 24">
              <a:extLst>
                <a:ext uri="{FF2B5EF4-FFF2-40B4-BE49-F238E27FC236}">
                  <a16:creationId xmlns:a16="http://schemas.microsoft.com/office/drawing/2014/main" id="{2AFC985F-730B-8645-A37D-3B05524B2780}"/>
                </a:ext>
              </a:extLst>
            </p:cNvPr>
            <p:cNvSpPr txBox="1"/>
            <p:nvPr/>
          </p:nvSpPr>
          <p:spPr>
            <a:xfrm>
              <a:off x="3657600" y="2074896"/>
              <a:ext cx="2203768" cy="1483387"/>
            </a:xfrm>
            <a:prstGeom prst="rect">
              <a:avLst/>
            </a:prstGeom>
            <a:solidFill>
              <a:schemeClr val="bg1"/>
            </a:solidFill>
            <a:ln>
              <a:solidFill>
                <a:srgbClr val="002060"/>
              </a:solidFill>
            </a:ln>
          </p:spPr>
          <p:txBody>
            <a:bodyPr wrap="square" rtlCol="0" anchor="t" anchorCtr="0">
              <a:spAutoFit/>
            </a:bodyPr>
            <a:lstStyle/>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food source of the organism. (producer/consumer)</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type of consumer (carnivore/omnivore/herbivore). </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if predator or prey may effect position. </a:t>
              </a:r>
            </a:p>
          </p:txBody>
        </p:sp>
        <p:sp>
          <p:nvSpPr>
            <p:cNvPr id="26" name="TextBox 25">
              <a:extLst>
                <a:ext uri="{FF2B5EF4-FFF2-40B4-BE49-F238E27FC236}">
                  <a16:creationId xmlns:a16="http://schemas.microsoft.com/office/drawing/2014/main" id="{C5CDBEBB-1211-3743-AE22-578E2920C549}"/>
                </a:ext>
              </a:extLst>
            </p:cNvPr>
            <p:cNvSpPr txBox="1">
              <a:spLocks noChangeAspect="1"/>
            </p:cNvSpPr>
            <p:nvPr/>
          </p:nvSpPr>
          <p:spPr>
            <a:xfrm>
              <a:off x="3657599" y="1716154"/>
              <a:ext cx="2211388" cy="358742"/>
            </a:xfrm>
            <a:prstGeom prst="rect">
              <a:avLst/>
            </a:prstGeom>
            <a:solidFill>
              <a:srgbClr val="00206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Skill Development </a:t>
              </a:r>
            </a:p>
          </p:txBody>
        </p:sp>
      </p:grpSp>
      <p:pic>
        <p:nvPicPr>
          <p:cNvPr id="27" name="Picture 26">
            <a:extLst>
              <a:ext uri="{FF2B5EF4-FFF2-40B4-BE49-F238E27FC236}">
                <a16:creationId xmlns:a16="http://schemas.microsoft.com/office/drawing/2014/main" id="{46150EEC-E9B1-4F47-B855-14CE07C6232E}"/>
              </a:ext>
            </a:extLst>
          </p:cNvPr>
          <p:cNvPicPr>
            <a:picLocks noChangeAspect="1"/>
          </p:cNvPicPr>
          <p:nvPr/>
        </p:nvPicPr>
        <p:blipFill>
          <a:blip r:embed="rId3"/>
          <a:stretch>
            <a:fillRect/>
          </a:stretch>
        </p:blipFill>
        <p:spPr>
          <a:xfrm>
            <a:off x="9129651" y="4426234"/>
            <a:ext cx="3011727" cy="2448510"/>
          </a:xfrm>
          <a:prstGeom prst="rect">
            <a:avLst/>
          </a:prstGeom>
        </p:spPr>
      </p:pic>
      <p:pic>
        <p:nvPicPr>
          <p:cNvPr id="2" name="Picture 1">
            <a:extLst>
              <a:ext uri="{FF2B5EF4-FFF2-40B4-BE49-F238E27FC236}">
                <a16:creationId xmlns:a16="http://schemas.microsoft.com/office/drawing/2014/main" id="{0DBCC9A0-E9F7-DD4C-B5B0-DDAB268C139C}"/>
              </a:ext>
            </a:extLst>
          </p:cNvPr>
          <p:cNvPicPr>
            <a:picLocks noChangeAspect="1"/>
          </p:cNvPicPr>
          <p:nvPr/>
        </p:nvPicPr>
        <p:blipFill>
          <a:blip r:embed="rId4"/>
          <a:stretch>
            <a:fillRect/>
          </a:stretch>
        </p:blipFill>
        <p:spPr>
          <a:xfrm>
            <a:off x="82070" y="2977440"/>
            <a:ext cx="2376122" cy="1538496"/>
          </a:xfrm>
          <a:prstGeom prst="rect">
            <a:avLst/>
          </a:prstGeom>
        </p:spPr>
      </p:pic>
      <p:pic>
        <p:nvPicPr>
          <p:cNvPr id="7" name="Picture 6">
            <a:extLst>
              <a:ext uri="{FF2B5EF4-FFF2-40B4-BE49-F238E27FC236}">
                <a16:creationId xmlns:a16="http://schemas.microsoft.com/office/drawing/2014/main" id="{A6EDBCA1-13F3-7A41-B329-4A405DA24AC7}"/>
              </a:ext>
            </a:extLst>
          </p:cNvPr>
          <p:cNvPicPr>
            <a:picLocks noChangeAspect="1"/>
          </p:cNvPicPr>
          <p:nvPr/>
        </p:nvPicPr>
        <p:blipFill>
          <a:blip r:embed="rId5"/>
          <a:stretch>
            <a:fillRect/>
          </a:stretch>
        </p:blipFill>
        <p:spPr>
          <a:xfrm>
            <a:off x="2577381" y="2977440"/>
            <a:ext cx="2930470" cy="1538497"/>
          </a:xfrm>
          <a:prstGeom prst="rect">
            <a:avLst/>
          </a:prstGeom>
        </p:spPr>
      </p:pic>
      <p:pic>
        <p:nvPicPr>
          <p:cNvPr id="9" name="Picture 8">
            <a:extLst>
              <a:ext uri="{FF2B5EF4-FFF2-40B4-BE49-F238E27FC236}">
                <a16:creationId xmlns:a16="http://schemas.microsoft.com/office/drawing/2014/main" id="{251928BD-14BD-8E49-8A1C-7DE5EF3278F1}"/>
              </a:ext>
            </a:extLst>
          </p:cNvPr>
          <p:cNvPicPr>
            <a:picLocks noChangeAspect="1"/>
          </p:cNvPicPr>
          <p:nvPr/>
        </p:nvPicPr>
        <p:blipFill>
          <a:blip r:embed="rId6"/>
          <a:stretch>
            <a:fillRect/>
          </a:stretch>
        </p:blipFill>
        <p:spPr>
          <a:xfrm>
            <a:off x="5630871" y="2960789"/>
            <a:ext cx="2315818" cy="1555148"/>
          </a:xfrm>
          <a:prstGeom prst="rect">
            <a:avLst/>
          </a:prstGeom>
        </p:spPr>
      </p:pic>
      <p:sp>
        <p:nvSpPr>
          <p:cNvPr id="10" name="TextBox 9">
            <a:extLst>
              <a:ext uri="{FF2B5EF4-FFF2-40B4-BE49-F238E27FC236}">
                <a16:creationId xmlns:a16="http://schemas.microsoft.com/office/drawing/2014/main" id="{BA96FF22-79C6-E846-8047-ADDD01BBCF83}"/>
              </a:ext>
            </a:extLst>
          </p:cNvPr>
          <p:cNvSpPr txBox="1"/>
          <p:nvPr/>
        </p:nvSpPr>
        <p:spPr>
          <a:xfrm>
            <a:off x="6192143" y="5094514"/>
            <a:ext cx="1564018" cy="369332"/>
          </a:xfrm>
          <a:prstGeom prst="rect">
            <a:avLst/>
          </a:prstGeom>
          <a:noFill/>
        </p:spPr>
        <p:txBody>
          <a:bodyPr wrap="none" rtlCol="0">
            <a:spAutoFit/>
          </a:bodyPr>
          <a:lstStyle/>
          <a:p>
            <a:r>
              <a:rPr lang="en-US" dirty="0"/>
              <a:t>Eats producers</a:t>
            </a:r>
          </a:p>
        </p:txBody>
      </p:sp>
      <p:sp>
        <p:nvSpPr>
          <p:cNvPr id="28" name="TextBox 27">
            <a:extLst>
              <a:ext uri="{FF2B5EF4-FFF2-40B4-BE49-F238E27FC236}">
                <a16:creationId xmlns:a16="http://schemas.microsoft.com/office/drawing/2014/main" id="{65F85762-B002-F548-AAC1-45040A821778}"/>
              </a:ext>
            </a:extLst>
          </p:cNvPr>
          <p:cNvSpPr txBox="1"/>
          <p:nvPr/>
        </p:nvSpPr>
        <p:spPr>
          <a:xfrm>
            <a:off x="3450186" y="5094514"/>
            <a:ext cx="1154932" cy="369332"/>
          </a:xfrm>
          <a:prstGeom prst="rect">
            <a:avLst/>
          </a:prstGeom>
          <a:noFill/>
        </p:spPr>
        <p:txBody>
          <a:bodyPr wrap="none" rtlCol="0">
            <a:spAutoFit/>
          </a:bodyPr>
          <a:lstStyle/>
          <a:p>
            <a:r>
              <a:rPr lang="en-US" dirty="0"/>
              <a:t>Autotroph</a:t>
            </a:r>
          </a:p>
        </p:txBody>
      </p:sp>
      <p:sp>
        <p:nvSpPr>
          <p:cNvPr id="29" name="TextBox 28">
            <a:extLst>
              <a:ext uri="{FF2B5EF4-FFF2-40B4-BE49-F238E27FC236}">
                <a16:creationId xmlns:a16="http://schemas.microsoft.com/office/drawing/2014/main" id="{CCC21BF8-C2A4-1E48-8881-13CEAE7BEC0D}"/>
              </a:ext>
            </a:extLst>
          </p:cNvPr>
          <p:cNvSpPr txBox="1"/>
          <p:nvPr/>
        </p:nvSpPr>
        <p:spPr>
          <a:xfrm>
            <a:off x="115199" y="5106389"/>
            <a:ext cx="2376122" cy="646331"/>
          </a:xfrm>
          <a:prstGeom prst="rect">
            <a:avLst/>
          </a:prstGeom>
          <a:noFill/>
        </p:spPr>
        <p:txBody>
          <a:bodyPr wrap="square" rtlCol="0">
            <a:spAutoFit/>
          </a:bodyPr>
          <a:lstStyle/>
          <a:p>
            <a:r>
              <a:rPr lang="en-US" dirty="0"/>
              <a:t>Known prey for larger fish, eats seaweed.   </a:t>
            </a:r>
          </a:p>
        </p:txBody>
      </p:sp>
      <p:sp>
        <p:nvSpPr>
          <p:cNvPr id="30" name="TextBox 29">
            <a:extLst>
              <a:ext uri="{FF2B5EF4-FFF2-40B4-BE49-F238E27FC236}">
                <a16:creationId xmlns:a16="http://schemas.microsoft.com/office/drawing/2014/main" id="{58E304B2-9151-D84C-A8F8-439A633AC2C9}"/>
              </a:ext>
            </a:extLst>
          </p:cNvPr>
          <p:cNvSpPr txBox="1"/>
          <p:nvPr/>
        </p:nvSpPr>
        <p:spPr>
          <a:xfrm>
            <a:off x="50622" y="5849469"/>
            <a:ext cx="2761666" cy="923330"/>
          </a:xfrm>
          <a:prstGeom prst="rect">
            <a:avLst/>
          </a:prstGeom>
          <a:noFill/>
        </p:spPr>
        <p:txBody>
          <a:bodyPr wrap="square" rtlCol="0">
            <a:spAutoFit/>
          </a:bodyPr>
          <a:lstStyle/>
          <a:p>
            <a:r>
              <a:rPr lang="en-US" b="1" dirty="0"/>
              <a:t>Primary Consumer/Secondary Consumer  </a:t>
            </a:r>
          </a:p>
        </p:txBody>
      </p:sp>
      <p:sp>
        <p:nvSpPr>
          <p:cNvPr id="31" name="TextBox 30">
            <a:extLst>
              <a:ext uri="{FF2B5EF4-FFF2-40B4-BE49-F238E27FC236}">
                <a16:creationId xmlns:a16="http://schemas.microsoft.com/office/drawing/2014/main" id="{514992E0-EB8B-0F4A-A66E-1BA141588D9B}"/>
              </a:ext>
            </a:extLst>
          </p:cNvPr>
          <p:cNvSpPr txBox="1"/>
          <p:nvPr/>
        </p:nvSpPr>
        <p:spPr>
          <a:xfrm>
            <a:off x="3400950" y="5941802"/>
            <a:ext cx="1103572" cy="369332"/>
          </a:xfrm>
          <a:prstGeom prst="rect">
            <a:avLst/>
          </a:prstGeom>
          <a:noFill/>
        </p:spPr>
        <p:txBody>
          <a:bodyPr wrap="none" rtlCol="0">
            <a:spAutoFit/>
          </a:bodyPr>
          <a:lstStyle/>
          <a:p>
            <a:r>
              <a:rPr lang="en-US" b="1" dirty="0"/>
              <a:t>Producer</a:t>
            </a:r>
            <a:r>
              <a:rPr lang="en-US" dirty="0"/>
              <a:t> </a:t>
            </a:r>
          </a:p>
        </p:txBody>
      </p:sp>
      <p:sp>
        <p:nvSpPr>
          <p:cNvPr id="32" name="TextBox 31">
            <a:extLst>
              <a:ext uri="{FF2B5EF4-FFF2-40B4-BE49-F238E27FC236}">
                <a16:creationId xmlns:a16="http://schemas.microsoft.com/office/drawing/2014/main" id="{2BC239D7-68DE-3541-8C7E-8385E19A98B4}"/>
              </a:ext>
            </a:extLst>
          </p:cNvPr>
          <p:cNvSpPr txBox="1"/>
          <p:nvPr/>
        </p:nvSpPr>
        <p:spPr>
          <a:xfrm>
            <a:off x="6021534" y="5995229"/>
            <a:ext cx="2013115" cy="369332"/>
          </a:xfrm>
          <a:prstGeom prst="rect">
            <a:avLst/>
          </a:prstGeom>
          <a:noFill/>
        </p:spPr>
        <p:txBody>
          <a:bodyPr wrap="none" rtlCol="0">
            <a:spAutoFit/>
          </a:bodyPr>
          <a:lstStyle/>
          <a:p>
            <a:r>
              <a:rPr lang="en-US" b="1" dirty="0"/>
              <a:t>Primary Consumer </a:t>
            </a:r>
          </a:p>
        </p:txBody>
      </p:sp>
    </p:spTree>
    <p:extLst>
      <p:ext uri="{BB962C8B-B14F-4D97-AF65-F5344CB8AC3E}">
        <p14:creationId xmlns:p14="http://schemas.microsoft.com/office/powerpoint/2010/main" val="492107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4A7515-B45B-4CEA-88D9-4BC606561DF1}"/>
              </a:ext>
            </a:extLst>
          </p:cNvPr>
          <p:cNvSpPr>
            <a:spLocks noGrp="1"/>
          </p:cNvSpPr>
          <p:nvPr>
            <p:ph type="body" sz="quarter" idx="13"/>
          </p:nvPr>
        </p:nvSpPr>
        <p:spPr>
          <a:xfrm>
            <a:off x="280558" y="678105"/>
            <a:ext cx="11481952" cy="524699"/>
          </a:xfrm>
        </p:spPr>
        <p:txBody>
          <a:bodyPr/>
          <a:lstStyle/>
          <a:p>
            <a:r>
              <a:rPr lang="en-AU" dirty="0"/>
              <a:t>Identifying trophic position  </a:t>
            </a:r>
          </a:p>
        </p:txBody>
      </p:sp>
      <p:sp>
        <p:nvSpPr>
          <p:cNvPr id="8" name="Text Placeholder 7">
            <a:extLst>
              <a:ext uri="{FF2B5EF4-FFF2-40B4-BE49-F238E27FC236}">
                <a16:creationId xmlns:a16="http://schemas.microsoft.com/office/drawing/2014/main" id="{72F97FA2-8201-B848-988D-D8EF68AD51D7}"/>
              </a:ext>
            </a:extLst>
          </p:cNvPr>
          <p:cNvSpPr>
            <a:spLocks noGrp="1"/>
          </p:cNvSpPr>
          <p:nvPr>
            <p:ph type="body" sz="quarter" idx="15"/>
          </p:nvPr>
        </p:nvSpPr>
        <p:spPr>
          <a:xfrm>
            <a:off x="280558" y="1173223"/>
            <a:ext cx="8571211" cy="679328"/>
          </a:xfrm>
        </p:spPr>
        <p:txBody>
          <a:bodyPr/>
          <a:lstStyle/>
          <a:p>
            <a:r>
              <a:rPr lang="en-US" dirty="0"/>
              <a:t>Classify the following organisms, which belong in a marine habitats, according to their trophic level. Use the words in the box. </a:t>
            </a:r>
          </a:p>
          <a:p>
            <a:endParaRPr lang="en-US" dirty="0"/>
          </a:p>
        </p:txBody>
      </p:sp>
      <p:sp>
        <p:nvSpPr>
          <p:cNvPr id="6" name="Text Placeholder 2">
            <a:extLst>
              <a:ext uri="{FF2B5EF4-FFF2-40B4-BE49-F238E27FC236}">
                <a16:creationId xmlns:a16="http://schemas.microsoft.com/office/drawing/2014/main" id="{14665341-E591-DD42-BA4F-5E3CA8972BAB}"/>
              </a:ext>
            </a:extLst>
          </p:cNvPr>
          <p:cNvSpPr txBox="1">
            <a:spLocks/>
          </p:cNvSpPr>
          <p:nvPr/>
        </p:nvSpPr>
        <p:spPr>
          <a:xfrm>
            <a:off x="268296" y="1985417"/>
            <a:ext cx="8246312" cy="829036"/>
          </a:xfrm>
          <a:prstGeom prst="rect">
            <a:avLst/>
          </a:prstGeom>
          <a:ln w="28575">
            <a:solidFill>
              <a:schemeClr val="tx1">
                <a:lumMod val="95000"/>
                <a:lumOff val="5000"/>
              </a:schemeClr>
            </a:solidFill>
          </a:ln>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Primary producer 	Quaternary Consumer</a:t>
            </a:r>
          </a:p>
          <a:p>
            <a:r>
              <a:rPr lang="en-US" dirty="0"/>
              <a:t>Tertiary consumer 	Secondary Consumer 	Primary consumer</a:t>
            </a:r>
          </a:p>
        </p:txBody>
      </p:sp>
      <p:sp>
        <p:nvSpPr>
          <p:cNvPr id="15" name="TextBox 14">
            <a:extLst>
              <a:ext uri="{FF2B5EF4-FFF2-40B4-BE49-F238E27FC236}">
                <a16:creationId xmlns:a16="http://schemas.microsoft.com/office/drawing/2014/main" id="{7FBAB90B-6055-594B-AA7D-D97AA670F880}"/>
              </a:ext>
            </a:extLst>
          </p:cNvPr>
          <p:cNvSpPr txBox="1"/>
          <p:nvPr/>
        </p:nvSpPr>
        <p:spPr>
          <a:xfrm>
            <a:off x="906087" y="4515936"/>
            <a:ext cx="237566" cy="369332"/>
          </a:xfrm>
          <a:prstGeom prst="rect">
            <a:avLst/>
          </a:prstGeom>
          <a:noFill/>
        </p:spPr>
        <p:txBody>
          <a:bodyPr wrap="none" rtlCol="0">
            <a:spAutoFit/>
          </a:bodyPr>
          <a:lstStyle/>
          <a:p>
            <a:r>
              <a:rPr lang="en-US" dirty="0"/>
              <a:t> </a:t>
            </a:r>
          </a:p>
        </p:txBody>
      </p:sp>
      <p:sp>
        <p:nvSpPr>
          <p:cNvPr id="16" name="TextBox 15">
            <a:extLst>
              <a:ext uri="{FF2B5EF4-FFF2-40B4-BE49-F238E27FC236}">
                <a16:creationId xmlns:a16="http://schemas.microsoft.com/office/drawing/2014/main" id="{9DB84446-FAC8-F148-B1BA-17CAA268391E}"/>
              </a:ext>
            </a:extLst>
          </p:cNvPr>
          <p:cNvSpPr txBox="1"/>
          <p:nvPr/>
        </p:nvSpPr>
        <p:spPr>
          <a:xfrm>
            <a:off x="3427578" y="4515936"/>
            <a:ext cx="1119217" cy="369332"/>
          </a:xfrm>
          <a:prstGeom prst="rect">
            <a:avLst/>
          </a:prstGeom>
          <a:noFill/>
        </p:spPr>
        <p:txBody>
          <a:bodyPr wrap="none" rtlCol="0">
            <a:spAutoFit/>
          </a:bodyPr>
          <a:lstStyle/>
          <a:p>
            <a:r>
              <a:rPr lang="en-US" dirty="0"/>
              <a:t>Kingfisher</a:t>
            </a:r>
          </a:p>
        </p:txBody>
      </p:sp>
      <p:sp>
        <p:nvSpPr>
          <p:cNvPr id="17" name="TextBox 16">
            <a:extLst>
              <a:ext uri="{FF2B5EF4-FFF2-40B4-BE49-F238E27FC236}">
                <a16:creationId xmlns:a16="http://schemas.microsoft.com/office/drawing/2014/main" id="{901715F9-04BC-3A4B-9A7E-5C8BD18235CC}"/>
              </a:ext>
            </a:extLst>
          </p:cNvPr>
          <p:cNvSpPr txBox="1"/>
          <p:nvPr/>
        </p:nvSpPr>
        <p:spPr>
          <a:xfrm>
            <a:off x="6561180" y="4519249"/>
            <a:ext cx="701346" cy="369332"/>
          </a:xfrm>
          <a:prstGeom prst="rect">
            <a:avLst/>
          </a:prstGeom>
          <a:noFill/>
        </p:spPr>
        <p:txBody>
          <a:bodyPr wrap="none" rtlCol="0">
            <a:spAutoFit/>
          </a:bodyPr>
          <a:lstStyle/>
          <a:p>
            <a:r>
              <a:rPr lang="en-US" dirty="0"/>
              <a:t>Algae</a:t>
            </a:r>
          </a:p>
        </p:txBody>
      </p:sp>
      <p:pic>
        <p:nvPicPr>
          <p:cNvPr id="14" name="Picture 13">
            <a:extLst>
              <a:ext uri="{FF2B5EF4-FFF2-40B4-BE49-F238E27FC236}">
                <a16:creationId xmlns:a16="http://schemas.microsoft.com/office/drawing/2014/main" id="{0019D3C5-F33F-9A4F-8DB4-83B2950CA7A9}"/>
              </a:ext>
            </a:extLst>
          </p:cNvPr>
          <p:cNvPicPr>
            <a:picLocks noChangeAspect="1"/>
          </p:cNvPicPr>
          <p:nvPr/>
        </p:nvPicPr>
        <p:blipFill>
          <a:blip r:embed="rId3"/>
          <a:stretch>
            <a:fillRect/>
          </a:stretch>
        </p:blipFill>
        <p:spPr>
          <a:xfrm>
            <a:off x="280558" y="2947319"/>
            <a:ext cx="2350788" cy="1568617"/>
          </a:xfrm>
          <a:prstGeom prst="rect">
            <a:avLst/>
          </a:prstGeom>
        </p:spPr>
      </p:pic>
      <p:sp>
        <p:nvSpPr>
          <p:cNvPr id="2" name="TextBox 1">
            <a:extLst>
              <a:ext uri="{FF2B5EF4-FFF2-40B4-BE49-F238E27FC236}">
                <a16:creationId xmlns:a16="http://schemas.microsoft.com/office/drawing/2014/main" id="{640B7C12-9C5B-F74C-A90C-EFEF2C0964DC}"/>
              </a:ext>
            </a:extLst>
          </p:cNvPr>
          <p:cNvSpPr txBox="1"/>
          <p:nvPr/>
        </p:nvSpPr>
        <p:spPr>
          <a:xfrm>
            <a:off x="906087" y="4515936"/>
            <a:ext cx="843501" cy="369332"/>
          </a:xfrm>
          <a:prstGeom prst="rect">
            <a:avLst/>
          </a:prstGeom>
          <a:noFill/>
        </p:spPr>
        <p:txBody>
          <a:bodyPr wrap="none" rtlCol="0">
            <a:spAutoFit/>
          </a:bodyPr>
          <a:lstStyle/>
          <a:p>
            <a:r>
              <a:rPr lang="en-US" dirty="0"/>
              <a:t>Whale </a:t>
            </a:r>
          </a:p>
        </p:txBody>
      </p:sp>
      <p:pic>
        <p:nvPicPr>
          <p:cNvPr id="18" name="Picture 17">
            <a:extLst>
              <a:ext uri="{FF2B5EF4-FFF2-40B4-BE49-F238E27FC236}">
                <a16:creationId xmlns:a16="http://schemas.microsoft.com/office/drawing/2014/main" id="{760394B9-3366-9442-9B8D-942C11A2985A}"/>
              </a:ext>
            </a:extLst>
          </p:cNvPr>
          <p:cNvPicPr>
            <a:picLocks noChangeAspect="1"/>
          </p:cNvPicPr>
          <p:nvPr/>
        </p:nvPicPr>
        <p:blipFill>
          <a:blip r:embed="rId4"/>
          <a:stretch>
            <a:fillRect/>
          </a:stretch>
        </p:blipFill>
        <p:spPr>
          <a:xfrm>
            <a:off x="9129651" y="4426234"/>
            <a:ext cx="3011727" cy="2448510"/>
          </a:xfrm>
          <a:prstGeom prst="rect">
            <a:avLst/>
          </a:prstGeom>
        </p:spPr>
      </p:pic>
      <p:grpSp>
        <p:nvGrpSpPr>
          <p:cNvPr id="22" name="Group 21">
            <a:extLst>
              <a:ext uri="{FF2B5EF4-FFF2-40B4-BE49-F238E27FC236}">
                <a16:creationId xmlns:a16="http://schemas.microsoft.com/office/drawing/2014/main" id="{BCD3A98E-868E-4F43-B8F8-124FE1F9F7FF}"/>
              </a:ext>
            </a:extLst>
          </p:cNvPr>
          <p:cNvGrpSpPr/>
          <p:nvPr/>
        </p:nvGrpSpPr>
        <p:grpSpPr>
          <a:xfrm>
            <a:off x="8557509" y="1704921"/>
            <a:ext cx="3634491" cy="2721313"/>
            <a:chOff x="3657599" y="1716154"/>
            <a:chExt cx="2211388" cy="2278942"/>
          </a:xfrm>
        </p:grpSpPr>
        <p:sp>
          <p:nvSpPr>
            <p:cNvPr id="23" name="TextBox 22">
              <a:extLst>
                <a:ext uri="{FF2B5EF4-FFF2-40B4-BE49-F238E27FC236}">
                  <a16:creationId xmlns:a16="http://schemas.microsoft.com/office/drawing/2014/main" id="{32F94B6F-10EC-5F42-AAA7-7E6D3D5E3336}"/>
                </a:ext>
              </a:extLst>
            </p:cNvPr>
            <p:cNvSpPr txBox="1"/>
            <p:nvPr/>
          </p:nvSpPr>
          <p:spPr>
            <a:xfrm>
              <a:off x="3657600" y="2074896"/>
              <a:ext cx="2203768" cy="1920200"/>
            </a:xfrm>
            <a:prstGeom prst="rect">
              <a:avLst/>
            </a:prstGeom>
            <a:solidFill>
              <a:schemeClr val="bg1"/>
            </a:solidFill>
            <a:ln>
              <a:solidFill>
                <a:srgbClr val="82202A"/>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Producer: </a:t>
              </a:r>
              <a:r>
                <a:rPr lang="en-US" sz="1300" dirty="0">
                  <a:latin typeface="Century Gothic" panose="020B0502020202020204" pitchFamily="34" charset="0"/>
                  <a:cs typeface="Futura Medium" panose="020B0602020204020303" pitchFamily="34" charset="-79"/>
                </a:rPr>
                <a:t>Make their own food. </a:t>
              </a:r>
            </a:p>
            <a:p>
              <a:pPr algn="l"/>
              <a:r>
                <a:rPr lang="en-US" sz="1300" b="1" dirty="0">
                  <a:latin typeface="Century Gothic" panose="020B0502020202020204" pitchFamily="34" charset="0"/>
                  <a:cs typeface="Futura Medium" panose="020B0602020204020303" pitchFamily="34" charset="-79"/>
                </a:rPr>
                <a:t>Consumers:</a:t>
              </a:r>
              <a:r>
                <a:rPr lang="en-US" sz="1300" dirty="0">
                  <a:latin typeface="Century Gothic" panose="020B0502020202020204" pitchFamily="34" charset="0"/>
                  <a:cs typeface="Futura Medium" panose="020B0602020204020303" pitchFamily="34" charset="-79"/>
                </a:rPr>
                <a:t> Organisms that eat other organisms. </a:t>
              </a:r>
            </a:p>
            <a:p>
              <a:pPr algn="l"/>
              <a:r>
                <a:rPr lang="en-US" sz="1300" b="1" dirty="0">
                  <a:latin typeface="Century Gothic" panose="020B0502020202020204" pitchFamily="34" charset="0"/>
                  <a:cs typeface="Futura Medium" panose="020B0602020204020303" pitchFamily="34" charset="-79"/>
                </a:rPr>
                <a:t>Primary Consumers: </a:t>
              </a:r>
              <a:r>
                <a:rPr lang="en-US" sz="1300" dirty="0">
                  <a:latin typeface="Century Gothic" panose="020B0502020202020204" pitchFamily="34" charset="0"/>
                  <a:cs typeface="Futura Medium" panose="020B0602020204020303" pitchFamily="34" charset="-79"/>
                </a:rPr>
                <a:t>Herbivores</a:t>
              </a:r>
              <a:r>
                <a:rPr lang="en-US" sz="1300" b="1" dirty="0">
                  <a:latin typeface="Century Gothic" panose="020B0502020202020204" pitchFamily="34" charset="0"/>
                  <a:cs typeface="Futura Medium" panose="020B0602020204020303" pitchFamily="34" charset="-79"/>
                </a:rPr>
                <a:t> </a:t>
              </a:r>
            </a:p>
            <a:p>
              <a:pPr algn="l"/>
              <a:r>
                <a:rPr lang="en-US" sz="1300" b="1" dirty="0">
                  <a:latin typeface="Century Gothic" panose="020B0502020202020204" pitchFamily="34" charset="0"/>
                  <a:cs typeface="Futura Medium" panose="020B0602020204020303" pitchFamily="34" charset="-79"/>
                </a:rPr>
                <a:t>Secondary Consumer: </a:t>
              </a:r>
              <a:r>
                <a:rPr lang="en-US" sz="1300" dirty="0">
                  <a:latin typeface="Century Gothic" panose="020B0502020202020204" pitchFamily="34" charset="0"/>
                  <a:cs typeface="Futura Medium" panose="020B0602020204020303" pitchFamily="34" charset="-79"/>
                </a:rPr>
                <a:t>Carnivores that eat primary consumers. </a:t>
              </a:r>
            </a:p>
            <a:p>
              <a:pPr algn="l"/>
              <a:r>
                <a:rPr lang="en-US" sz="1300" b="1" dirty="0">
                  <a:latin typeface="Century Gothic" panose="020B0502020202020204" pitchFamily="34" charset="0"/>
                  <a:cs typeface="Futura Medium" panose="020B0602020204020303" pitchFamily="34" charset="-79"/>
                </a:rPr>
                <a:t>Tertiary Consumers: </a:t>
              </a:r>
              <a:r>
                <a:rPr lang="en-US" sz="1300" dirty="0">
                  <a:latin typeface="Century Gothic" panose="020B0502020202020204" pitchFamily="34" charset="0"/>
                  <a:cs typeface="Futura Medium" panose="020B0602020204020303" pitchFamily="34" charset="-79"/>
                </a:rPr>
                <a:t>Carnivores that eat other carnivores. </a:t>
              </a:r>
            </a:p>
            <a:p>
              <a:pPr algn="l"/>
              <a:r>
                <a:rPr lang="en-US" sz="1300" b="1" dirty="0">
                  <a:latin typeface="Century Gothic" panose="020B0502020202020204" pitchFamily="34" charset="0"/>
                  <a:cs typeface="Futura Medium" panose="020B0602020204020303" pitchFamily="34" charset="-79"/>
                </a:rPr>
                <a:t>Quaternary Consumers: </a:t>
              </a:r>
              <a:r>
                <a:rPr lang="en-US" sz="1300" dirty="0">
                  <a:latin typeface="Century Gothic" panose="020B0502020202020204" pitchFamily="34" charset="0"/>
                  <a:cs typeface="Futura Medium" panose="020B0602020204020303" pitchFamily="34" charset="-79"/>
                </a:rPr>
                <a:t>Large carnivorous animals that eat smaller carnivorous animals. </a:t>
              </a:r>
            </a:p>
          </p:txBody>
        </p:sp>
        <p:sp>
          <p:nvSpPr>
            <p:cNvPr id="24" name="TextBox 23">
              <a:extLst>
                <a:ext uri="{FF2B5EF4-FFF2-40B4-BE49-F238E27FC236}">
                  <a16:creationId xmlns:a16="http://schemas.microsoft.com/office/drawing/2014/main" id="{7D5A5407-A92F-0E46-B0F2-8B6CC88C054E}"/>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grpSp>
        <p:nvGrpSpPr>
          <p:cNvPr id="25" name="Group 24">
            <a:extLst>
              <a:ext uri="{FF2B5EF4-FFF2-40B4-BE49-F238E27FC236}">
                <a16:creationId xmlns:a16="http://schemas.microsoft.com/office/drawing/2014/main" id="{5DCC57D9-4C77-CF48-9E91-F34BE6A052A8}"/>
              </a:ext>
            </a:extLst>
          </p:cNvPr>
          <p:cNvGrpSpPr/>
          <p:nvPr/>
        </p:nvGrpSpPr>
        <p:grpSpPr>
          <a:xfrm>
            <a:off x="8618863" y="47218"/>
            <a:ext cx="3499262" cy="1605279"/>
            <a:chOff x="3657599" y="1716154"/>
            <a:chExt cx="2211388" cy="1842129"/>
          </a:xfrm>
        </p:grpSpPr>
        <p:sp>
          <p:nvSpPr>
            <p:cNvPr id="26" name="TextBox 25">
              <a:extLst>
                <a:ext uri="{FF2B5EF4-FFF2-40B4-BE49-F238E27FC236}">
                  <a16:creationId xmlns:a16="http://schemas.microsoft.com/office/drawing/2014/main" id="{4AC348C4-9FB3-6A46-88D3-F18BC4D79922}"/>
                </a:ext>
              </a:extLst>
            </p:cNvPr>
            <p:cNvSpPr txBox="1"/>
            <p:nvPr/>
          </p:nvSpPr>
          <p:spPr>
            <a:xfrm>
              <a:off x="3657600" y="2074896"/>
              <a:ext cx="2203768" cy="1483387"/>
            </a:xfrm>
            <a:prstGeom prst="rect">
              <a:avLst/>
            </a:prstGeom>
            <a:solidFill>
              <a:schemeClr val="bg1"/>
            </a:solidFill>
            <a:ln>
              <a:solidFill>
                <a:srgbClr val="002060"/>
              </a:solidFill>
            </a:ln>
          </p:spPr>
          <p:txBody>
            <a:bodyPr wrap="square" rtlCol="0" anchor="t" anchorCtr="0">
              <a:spAutoFit/>
            </a:bodyPr>
            <a:lstStyle/>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food source of the organism. (producer/consumer)</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the type of consumer (carnivore/omnivore/herbivore). </a:t>
              </a:r>
            </a:p>
            <a:p>
              <a:pPr marL="342900" indent="-342900" algn="l">
                <a:buAutoNum type="arabicPeriod"/>
              </a:pPr>
              <a:r>
                <a:rPr lang="en-US" sz="1300" b="1" dirty="0">
                  <a:latin typeface="Century Gothic" panose="020B0502020202020204" pitchFamily="34" charset="0"/>
                  <a:cs typeface="Futura Medium" panose="020B0602020204020303" pitchFamily="34" charset="-79"/>
                </a:rPr>
                <a:t>Identify if predator or prey may effect position. </a:t>
              </a:r>
            </a:p>
          </p:txBody>
        </p:sp>
        <p:sp>
          <p:nvSpPr>
            <p:cNvPr id="27" name="TextBox 26">
              <a:extLst>
                <a:ext uri="{FF2B5EF4-FFF2-40B4-BE49-F238E27FC236}">
                  <a16:creationId xmlns:a16="http://schemas.microsoft.com/office/drawing/2014/main" id="{9D12DCBD-A1DE-8442-B1DD-3A94D12F3BEE}"/>
                </a:ext>
              </a:extLst>
            </p:cNvPr>
            <p:cNvSpPr txBox="1">
              <a:spLocks noChangeAspect="1"/>
            </p:cNvSpPr>
            <p:nvPr/>
          </p:nvSpPr>
          <p:spPr>
            <a:xfrm>
              <a:off x="3657599" y="1716154"/>
              <a:ext cx="2211388" cy="358742"/>
            </a:xfrm>
            <a:prstGeom prst="rect">
              <a:avLst/>
            </a:prstGeom>
            <a:solidFill>
              <a:srgbClr val="00206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Skill Development </a:t>
              </a:r>
            </a:p>
          </p:txBody>
        </p:sp>
      </p:grpSp>
      <p:pic>
        <p:nvPicPr>
          <p:cNvPr id="3" name="Picture 2">
            <a:extLst>
              <a:ext uri="{FF2B5EF4-FFF2-40B4-BE49-F238E27FC236}">
                <a16:creationId xmlns:a16="http://schemas.microsoft.com/office/drawing/2014/main" id="{B17CBDF3-FF61-6740-BC6C-E3CC3E95459C}"/>
              </a:ext>
            </a:extLst>
          </p:cNvPr>
          <p:cNvPicPr>
            <a:picLocks noChangeAspect="1"/>
          </p:cNvPicPr>
          <p:nvPr/>
        </p:nvPicPr>
        <p:blipFill>
          <a:blip r:embed="rId5"/>
          <a:stretch>
            <a:fillRect/>
          </a:stretch>
        </p:blipFill>
        <p:spPr>
          <a:xfrm>
            <a:off x="2752579" y="2947319"/>
            <a:ext cx="2653637" cy="1573881"/>
          </a:xfrm>
          <a:prstGeom prst="rect">
            <a:avLst/>
          </a:prstGeom>
        </p:spPr>
      </p:pic>
      <p:pic>
        <p:nvPicPr>
          <p:cNvPr id="5" name="Picture 4">
            <a:extLst>
              <a:ext uri="{FF2B5EF4-FFF2-40B4-BE49-F238E27FC236}">
                <a16:creationId xmlns:a16="http://schemas.microsoft.com/office/drawing/2014/main" id="{59D17AFA-7096-8640-A200-FC00583BB504}"/>
              </a:ext>
            </a:extLst>
          </p:cNvPr>
          <p:cNvPicPr>
            <a:picLocks noChangeAspect="1"/>
          </p:cNvPicPr>
          <p:nvPr/>
        </p:nvPicPr>
        <p:blipFill>
          <a:blip r:embed="rId6"/>
          <a:stretch>
            <a:fillRect/>
          </a:stretch>
        </p:blipFill>
        <p:spPr>
          <a:xfrm>
            <a:off x="5553476" y="2920920"/>
            <a:ext cx="2716754" cy="1600280"/>
          </a:xfrm>
          <a:prstGeom prst="rect">
            <a:avLst/>
          </a:prstGeom>
        </p:spPr>
      </p:pic>
      <p:sp>
        <p:nvSpPr>
          <p:cNvPr id="7" name="TextBox 6">
            <a:extLst>
              <a:ext uri="{FF2B5EF4-FFF2-40B4-BE49-F238E27FC236}">
                <a16:creationId xmlns:a16="http://schemas.microsoft.com/office/drawing/2014/main" id="{7EAD4AF3-40DB-A44A-9E8A-BA0DF36F1C56}"/>
              </a:ext>
            </a:extLst>
          </p:cNvPr>
          <p:cNvSpPr txBox="1"/>
          <p:nvPr/>
        </p:nvSpPr>
        <p:spPr>
          <a:xfrm>
            <a:off x="331651" y="4885268"/>
            <a:ext cx="2299695" cy="1754326"/>
          </a:xfrm>
          <a:prstGeom prst="rect">
            <a:avLst/>
          </a:prstGeom>
          <a:noFill/>
        </p:spPr>
        <p:txBody>
          <a:bodyPr wrap="square" rtlCol="0">
            <a:spAutoFit/>
          </a:bodyPr>
          <a:lstStyle/>
          <a:p>
            <a:r>
              <a:rPr lang="en-US" dirty="0"/>
              <a:t>Consumer, eats both zooplankton, phytoplankton and small fish</a:t>
            </a:r>
          </a:p>
          <a:p>
            <a:r>
              <a:rPr lang="en-US" dirty="0"/>
              <a:t>Can be prey for sharks. </a:t>
            </a:r>
          </a:p>
        </p:txBody>
      </p:sp>
      <p:sp>
        <p:nvSpPr>
          <p:cNvPr id="9" name="TextBox 8">
            <a:extLst>
              <a:ext uri="{FF2B5EF4-FFF2-40B4-BE49-F238E27FC236}">
                <a16:creationId xmlns:a16="http://schemas.microsoft.com/office/drawing/2014/main" id="{F70E6544-C382-684C-BA3B-3B0F6B0696F1}"/>
              </a:ext>
            </a:extLst>
          </p:cNvPr>
          <p:cNvSpPr txBox="1"/>
          <p:nvPr/>
        </p:nvSpPr>
        <p:spPr>
          <a:xfrm>
            <a:off x="2752579" y="5004158"/>
            <a:ext cx="2844112" cy="646331"/>
          </a:xfrm>
          <a:prstGeom prst="rect">
            <a:avLst/>
          </a:prstGeom>
          <a:noFill/>
        </p:spPr>
        <p:txBody>
          <a:bodyPr wrap="none" rtlCol="0">
            <a:spAutoFit/>
          </a:bodyPr>
          <a:lstStyle/>
          <a:p>
            <a:r>
              <a:rPr lang="en-US" dirty="0"/>
              <a:t>Consumer eats small fish. </a:t>
            </a:r>
          </a:p>
          <a:p>
            <a:r>
              <a:rPr lang="en-US" dirty="0"/>
              <a:t>Can be prey for larger birds. </a:t>
            </a:r>
          </a:p>
        </p:txBody>
      </p:sp>
      <p:sp>
        <p:nvSpPr>
          <p:cNvPr id="10" name="TextBox 9">
            <a:extLst>
              <a:ext uri="{FF2B5EF4-FFF2-40B4-BE49-F238E27FC236}">
                <a16:creationId xmlns:a16="http://schemas.microsoft.com/office/drawing/2014/main" id="{2BAB7F35-0D7B-8443-92A4-9F9958407C4E}"/>
              </a:ext>
            </a:extLst>
          </p:cNvPr>
          <p:cNvSpPr txBox="1"/>
          <p:nvPr/>
        </p:nvSpPr>
        <p:spPr>
          <a:xfrm>
            <a:off x="5746483" y="5153079"/>
            <a:ext cx="2811026" cy="369332"/>
          </a:xfrm>
          <a:prstGeom prst="rect">
            <a:avLst/>
          </a:prstGeom>
          <a:noFill/>
        </p:spPr>
        <p:txBody>
          <a:bodyPr wrap="none" rtlCol="0">
            <a:spAutoFit/>
          </a:bodyPr>
          <a:lstStyle/>
          <a:p>
            <a:r>
              <a:rPr lang="en-US" dirty="0"/>
              <a:t>Gains energy from sunlight </a:t>
            </a:r>
          </a:p>
        </p:txBody>
      </p:sp>
    </p:spTree>
    <p:extLst>
      <p:ext uri="{BB962C8B-B14F-4D97-AF65-F5344CB8AC3E}">
        <p14:creationId xmlns:p14="http://schemas.microsoft.com/office/powerpoint/2010/main" val="152154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788B91-28EA-4647-8FA0-B31109157ED2}"/>
              </a:ext>
            </a:extLst>
          </p:cNvPr>
          <p:cNvSpPr>
            <a:spLocks noGrp="1"/>
          </p:cNvSpPr>
          <p:nvPr>
            <p:ph type="body" sz="quarter" idx="12"/>
          </p:nvPr>
        </p:nvSpPr>
        <p:spPr/>
        <p:txBody>
          <a:bodyPr/>
          <a:lstStyle/>
          <a:p>
            <a:r>
              <a:rPr lang="en-AU" dirty="0"/>
              <a:t>Year 7 – Science Investigations</a:t>
            </a:r>
          </a:p>
        </p:txBody>
      </p:sp>
      <p:sp>
        <p:nvSpPr>
          <p:cNvPr id="4" name="Text Placeholder 2">
            <a:extLst>
              <a:ext uri="{FF2B5EF4-FFF2-40B4-BE49-F238E27FC236}">
                <a16:creationId xmlns:a16="http://schemas.microsoft.com/office/drawing/2014/main" id="{FA6B0BCC-213B-514C-8246-9ECADBCED93C}"/>
              </a:ext>
            </a:extLst>
          </p:cNvPr>
          <p:cNvSpPr txBox="1">
            <a:spLocks/>
          </p:cNvSpPr>
          <p:nvPr/>
        </p:nvSpPr>
        <p:spPr>
          <a:xfrm>
            <a:off x="280557" y="1500743"/>
            <a:ext cx="11506476" cy="5133275"/>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b="1" dirty="0"/>
              <a:t>The boiling points of liquids can be used to separate mixtures</a:t>
            </a:r>
            <a:r>
              <a:rPr lang="en-AU" dirty="0"/>
              <a:t> </a:t>
            </a:r>
          </a:p>
          <a:p>
            <a:endParaRPr lang="en-AU" i="1" dirty="0"/>
          </a:p>
          <a:p>
            <a:r>
              <a:rPr lang="en-AU" dirty="0"/>
              <a:t>ACSSU113</a:t>
            </a:r>
          </a:p>
          <a:p>
            <a:r>
              <a:rPr lang="en-AU" dirty="0"/>
              <a:t>ACSHE121</a:t>
            </a:r>
          </a:p>
          <a:p>
            <a:r>
              <a:rPr lang="en-AU" dirty="0"/>
              <a:t>ACSIS124</a:t>
            </a:r>
          </a:p>
          <a:p>
            <a:r>
              <a:rPr lang="en-AU" dirty="0"/>
              <a:t>ACSIS125</a:t>
            </a:r>
          </a:p>
          <a:p>
            <a:r>
              <a:rPr lang="en-AU" dirty="0"/>
              <a:t>ACSIS131</a:t>
            </a:r>
          </a:p>
          <a:p>
            <a:r>
              <a:rPr lang="en-AU" dirty="0"/>
              <a:t>ACSIS133</a:t>
            </a:r>
          </a:p>
        </p:txBody>
      </p:sp>
    </p:spTree>
    <p:extLst>
      <p:ext uri="{BB962C8B-B14F-4D97-AF65-F5344CB8AC3E}">
        <p14:creationId xmlns:p14="http://schemas.microsoft.com/office/powerpoint/2010/main" val="687410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D52845-65C2-4A93-9D40-DCF41B498E42}"/>
              </a:ext>
            </a:extLst>
          </p:cNvPr>
          <p:cNvSpPr>
            <a:spLocks noGrp="1"/>
          </p:cNvSpPr>
          <p:nvPr>
            <p:ph type="body" sz="quarter" idx="13"/>
          </p:nvPr>
        </p:nvSpPr>
        <p:spPr>
          <a:xfrm>
            <a:off x="1779574" y="262724"/>
            <a:ext cx="11481952" cy="469281"/>
          </a:xfrm>
        </p:spPr>
        <p:txBody>
          <a:bodyPr/>
          <a:lstStyle/>
          <a:p>
            <a:r>
              <a:rPr lang="en-AU" dirty="0"/>
              <a:t>Why do we need to learn about </a:t>
            </a:r>
            <a:r>
              <a:rPr lang="en-AU" b="1" dirty="0"/>
              <a:t>Ecosystems.  </a:t>
            </a:r>
          </a:p>
        </p:txBody>
      </p:sp>
      <p:sp>
        <p:nvSpPr>
          <p:cNvPr id="5" name="TextBox 4">
            <a:extLst>
              <a:ext uri="{FF2B5EF4-FFF2-40B4-BE49-F238E27FC236}">
                <a16:creationId xmlns:a16="http://schemas.microsoft.com/office/drawing/2014/main" id="{F489BE29-D229-7241-909D-F259E446D96C}"/>
              </a:ext>
            </a:extLst>
          </p:cNvPr>
          <p:cNvSpPr txBox="1"/>
          <p:nvPr/>
        </p:nvSpPr>
        <p:spPr>
          <a:xfrm>
            <a:off x="7776838" y="2026959"/>
            <a:ext cx="1677879" cy="500101"/>
          </a:xfrm>
          <a:prstGeom prst="rect">
            <a:avLst/>
          </a:prstGeom>
          <a:solidFill>
            <a:schemeClr val="bg1"/>
          </a:solidFill>
          <a:ln>
            <a:noFill/>
          </a:ln>
        </p:spPr>
        <p:txBody>
          <a:bodyPr wrap="square" rtlCol="0">
            <a:spAutoFit/>
          </a:bodyPr>
          <a:lstStyle/>
          <a:p>
            <a:endParaRPr lang="en-US" dirty="0"/>
          </a:p>
        </p:txBody>
      </p:sp>
      <p:pic>
        <p:nvPicPr>
          <p:cNvPr id="2" name="Picture 1">
            <a:extLst>
              <a:ext uri="{FF2B5EF4-FFF2-40B4-BE49-F238E27FC236}">
                <a16:creationId xmlns:a16="http://schemas.microsoft.com/office/drawing/2014/main" id="{3DB89505-2F33-1F4A-984E-A9EFCF9B706F}"/>
              </a:ext>
            </a:extLst>
          </p:cNvPr>
          <p:cNvPicPr>
            <a:picLocks noChangeAspect="1"/>
          </p:cNvPicPr>
          <p:nvPr/>
        </p:nvPicPr>
        <p:blipFill>
          <a:blip r:embed="rId3"/>
          <a:stretch>
            <a:fillRect/>
          </a:stretch>
        </p:blipFill>
        <p:spPr>
          <a:xfrm>
            <a:off x="2632213" y="4473237"/>
            <a:ext cx="4552358" cy="2237600"/>
          </a:xfrm>
          <a:prstGeom prst="rect">
            <a:avLst/>
          </a:prstGeom>
        </p:spPr>
      </p:pic>
      <p:pic>
        <p:nvPicPr>
          <p:cNvPr id="6" name="Picture 5">
            <a:extLst>
              <a:ext uri="{FF2B5EF4-FFF2-40B4-BE49-F238E27FC236}">
                <a16:creationId xmlns:a16="http://schemas.microsoft.com/office/drawing/2014/main" id="{85B4D536-C894-7047-963D-C2B9D6A5E201}"/>
              </a:ext>
            </a:extLst>
          </p:cNvPr>
          <p:cNvPicPr>
            <a:picLocks noChangeAspect="1"/>
          </p:cNvPicPr>
          <p:nvPr/>
        </p:nvPicPr>
        <p:blipFill>
          <a:blip r:embed="rId4"/>
          <a:stretch>
            <a:fillRect/>
          </a:stretch>
        </p:blipFill>
        <p:spPr>
          <a:xfrm>
            <a:off x="105466" y="4578972"/>
            <a:ext cx="3175000" cy="2184400"/>
          </a:xfrm>
          <a:prstGeom prst="rect">
            <a:avLst/>
          </a:prstGeom>
        </p:spPr>
      </p:pic>
      <p:sp>
        <p:nvSpPr>
          <p:cNvPr id="7" name="TextBox 6">
            <a:extLst>
              <a:ext uri="{FF2B5EF4-FFF2-40B4-BE49-F238E27FC236}">
                <a16:creationId xmlns:a16="http://schemas.microsoft.com/office/drawing/2014/main" id="{8201F976-9E6E-C742-9993-619FE76FF1D2}"/>
              </a:ext>
            </a:extLst>
          </p:cNvPr>
          <p:cNvSpPr txBox="1"/>
          <p:nvPr/>
        </p:nvSpPr>
        <p:spPr>
          <a:xfrm>
            <a:off x="105466" y="856624"/>
            <a:ext cx="8799995" cy="923330"/>
          </a:xfrm>
          <a:prstGeom prst="rect">
            <a:avLst/>
          </a:prstGeom>
          <a:noFill/>
        </p:spPr>
        <p:txBody>
          <a:bodyPr wrap="square" rtlCol="0">
            <a:spAutoFit/>
          </a:bodyPr>
          <a:lstStyle/>
          <a:p>
            <a:r>
              <a:rPr lang="en-US" dirty="0"/>
              <a:t>The study of </a:t>
            </a:r>
            <a:r>
              <a:rPr lang="en-US" dirty="0">
                <a:highlight>
                  <a:srgbClr val="FFFF00"/>
                </a:highlight>
              </a:rPr>
              <a:t>the interactions between living things and their environment</a:t>
            </a:r>
            <a:r>
              <a:rPr lang="en-US" dirty="0"/>
              <a:t> is called ecology. </a:t>
            </a:r>
          </a:p>
          <a:p>
            <a:endParaRPr lang="en-US" dirty="0"/>
          </a:p>
          <a:p>
            <a:r>
              <a:rPr lang="en-US" dirty="0"/>
              <a:t>Ecologists are scientists who study these interactions. </a:t>
            </a:r>
          </a:p>
        </p:txBody>
      </p:sp>
      <p:sp>
        <p:nvSpPr>
          <p:cNvPr id="8" name="TextBox 7">
            <a:extLst>
              <a:ext uri="{FF2B5EF4-FFF2-40B4-BE49-F238E27FC236}">
                <a16:creationId xmlns:a16="http://schemas.microsoft.com/office/drawing/2014/main" id="{EAA83A18-7AED-134C-8ED6-42A7707F5EC5}"/>
              </a:ext>
            </a:extLst>
          </p:cNvPr>
          <p:cNvSpPr txBox="1"/>
          <p:nvPr/>
        </p:nvSpPr>
        <p:spPr>
          <a:xfrm>
            <a:off x="220597" y="2054932"/>
            <a:ext cx="8994913" cy="2585323"/>
          </a:xfrm>
          <a:prstGeom prst="rect">
            <a:avLst/>
          </a:prstGeom>
          <a:noFill/>
        </p:spPr>
        <p:txBody>
          <a:bodyPr wrap="square" rtlCol="0">
            <a:spAutoFit/>
          </a:bodyPr>
          <a:lstStyle/>
          <a:p>
            <a:r>
              <a:rPr lang="en-AU" dirty="0"/>
              <a:t>The study of ecology is important in ensuring people understand the impact of their actions on the life of the planet as well as on each other. </a:t>
            </a:r>
            <a:r>
              <a:rPr lang="en-AU" b="1" dirty="0"/>
              <a:t>Here are some of the reasons why ecology is important: </a:t>
            </a:r>
          </a:p>
          <a:p>
            <a:endParaRPr lang="en-AU" b="1" dirty="0"/>
          </a:p>
          <a:p>
            <a:pPr marL="342900" indent="-342900">
              <a:buAutoNum type="arabicPeriod"/>
            </a:pPr>
            <a:r>
              <a:rPr lang="en-AU" dirty="0"/>
              <a:t>Fighting climate change.</a:t>
            </a:r>
          </a:p>
          <a:p>
            <a:pPr marL="342900" indent="-342900">
              <a:buAutoNum type="arabicPeriod"/>
            </a:pPr>
            <a:r>
              <a:rPr lang="en-AU" dirty="0"/>
              <a:t>Environmental conservation. </a:t>
            </a:r>
          </a:p>
          <a:p>
            <a:pPr marL="342900" indent="-342900">
              <a:buAutoNum type="arabicPeriod"/>
            </a:pPr>
            <a:r>
              <a:rPr lang="en-AU" dirty="0"/>
              <a:t>Species conservation.  </a:t>
            </a:r>
          </a:p>
          <a:p>
            <a:pPr marL="342900" indent="-342900">
              <a:buAutoNum type="arabicPeriod"/>
            </a:pPr>
            <a:r>
              <a:rPr lang="en-AU" dirty="0"/>
              <a:t>Educating the general public about environmental sustainability. </a:t>
            </a:r>
          </a:p>
          <a:p>
            <a:pPr marL="342900" indent="-342900">
              <a:buAutoNum type="arabicPeriod"/>
            </a:pPr>
            <a:endParaRPr lang="en-AU" dirty="0"/>
          </a:p>
        </p:txBody>
      </p:sp>
      <p:grpSp>
        <p:nvGrpSpPr>
          <p:cNvPr id="17" name="Group 16">
            <a:extLst>
              <a:ext uri="{FF2B5EF4-FFF2-40B4-BE49-F238E27FC236}">
                <a16:creationId xmlns:a16="http://schemas.microsoft.com/office/drawing/2014/main" id="{17EED143-56C4-394A-A6DC-81C3EB047DC9}"/>
              </a:ext>
            </a:extLst>
          </p:cNvPr>
          <p:cNvGrpSpPr/>
          <p:nvPr/>
        </p:nvGrpSpPr>
        <p:grpSpPr>
          <a:xfrm>
            <a:off x="8775865" y="70076"/>
            <a:ext cx="3416135" cy="908873"/>
            <a:chOff x="1480140" y="2430380"/>
            <a:chExt cx="2206801" cy="442775"/>
          </a:xfrm>
          <a:solidFill>
            <a:srgbClr val="00DCD1"/>
          </a:solidFill>
        </p:grpSpPr>
        <p:sp>
          <p:nvSpPr>
            <p:cNvPr id="18" name="TextBox 17">
              <a:extLst>
                <a:ext uri="{FF2B5EF4-FFF2-40B4-BE49-F238E27FC236}">
                  <a16:creationId xmlns:a16="http://schemas.microsoft.com/office/drawing/2014/main" id="{DD7F9E94-D773-D14A-A37B-3464D72C15A7}"/>
                </a:ext>
              </a:extLst>
            </p:cNvPr>
            <p:cNvSpPr txBox="1"/>
            <p:nvPr/>
          </p:nvSpPr>
          <p:spPr>
            <a:xfrm>
              <a:off x="1480141" y="2693228"/>
              <a:ext cx="2206800" cy="179927"/>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chemeClr val="bg1"/>
            </a:solidFill>
            <a:ln w="9525">
              <a:solidFill>
                <a:srgbClr val="003300"/>
              </a:solidFill>
            </a:ln>
          </p:spPr>
          <p:txBody>
            <a:bodyPr wrap="square" rtlCol="0" anchor="t" anchorCtr="0">
              <a:spAutoFit/>
            </a:bodyPr>
            <a:lstStyle/>
            <a:p>
              <a:r>
                <a:rPr lang="en-US" dirty="0">
                  <a:highlight>
                    <a:srgbClr val="FFFF00"/>
                  </a:highlight>
                  <a:latin typeface="+mj-lt"/>
                  <a:cs typeface="Futura Medium" panose="020B0602020204020303" pitchFamily="34" charset="-79"/>
                </a:rPr>
                <a:t>Ecology is the study of…?  </a:t>
              </a:r>
            </a:p>
          </p:txBody>
        </p:sp>
        <p:sp>
          <p:nvSpPr>
            <p:cNvPr id="19" name="TextBox 18">
              <a:extLst>
                <a:ext uri="{FF2B5EF4-FFF2-40B4-BE49-F238E27FC236}">
                  <a16:creationId xmlns:a16="http://schemas.microsoft.com/office/drawing/2014/main" id="{7B60E3E4-6690-B246-89CE-6C15E2A5282E}"/>
                </a:ext>
              </a:extLst>
            </p:cNvPr>
            <p:cNvSpPr txBox="1">
              <a:spLocks noChangeAspect="1"/>
            </p:cNvSpPr>
            <p:nvPr/>
          </p:nvSpPr>
          <p:spPr>
            <a:xfrm>
              <a:off x="1480140" y="2430380"/>
              <a:ext cx="2206800" cy="255617"/>
            </a:xfrm>
            <a:prstGeom prst="round2SameRect">
              <a:avLst/>
            </a:prstGeom>
            <a:grpFill/>
            <a:ln w="9525">
              <a:solidFill>
                <a:schemeClr val="accent1"/>
              </a:solidFill>
            </a:ln>
          </p:spPr>
          <p:txBody>
            <a:bodyPr wrap="square" rtlCol="0" anchor="ctr" anchorCtr="0">
              <a:normAutofit/>
            </a:bodyPr>
            <a:lstStyle/>
            <a:p>
              <a:pPr algn="l"/>
              <a:r>
                <a:rPr lang="en-US" b="1" dirty="0">
                  <a:solidFill>
                    <a:schemeClr val="bg1">
                      <a:lumMod val="95000"/>
                    </a:schemeClr>
                  </a:solidFill>
                  <a:latin typeface="+mj-lt"/>
                  <a:cs typeface="Futura Medium" panose="020B0602020204020303" pitchFamily="34" charset="-79"/>
                </a:rPr>
                <a:t>Checking for Understanding </a:t>
              </a:r>
            </a:p>
          </p:txBody>
        </p:sp>
      </p:grpSp>
      <p:grpSp>
        <p:nvGrpSpPr>
          <p:cNvPr id="20" name="Group 19">
            <a:extLst>
              <a:ext uri="{FF2B5EF4-FFF2-40B4-BE49-F238E27FC236}">
                <a16:creationId xmlns:a16="http://schemas.microsoft.com/office/drawing/2014/main" id="{DBE7AD46-A5AD-654B-A446-9666F04CBA69}"/>
              </a:ext>
            </a:extLst>
          </p:cNvPr>
          <p:cNvGrpSpPr/>
          <p:nvPr/>
        </p:nvGrpSpPr>
        <p:grpSpPr>
          <a:xfrm>
            <a:off x="8655778" y="2991504"/>
            <a:ext cx="3536220" cy="1358356"/>
            <a:chOff x="3657599" y="1716154"/>
            <a:chExt cx="2211388" cy="1120163"/>
          </a:xfrm>
        </p:grpSpPr>
        <p:sp>
          <p:nvSpPr>
            <p:cNvPr id="21" name="TextBox 20">
              <a:extLst>
                <a:ext uri="{FF2B5EF4-FFF2-40B4-BE49-F238E27FC236}">
                  <a16:creationId xmlns:a16="http://schemas.microsoft.com/office/drawing/2014/main" id="{A46EFAB6-81AB-5544-A6D9-0DEA88D8E23F}"/>
                </a:ext>
              </a:extLst>
            </p:cNvPr>
            <p:cNvSpPr txBox="1"/>
            <p:nvPr/>
          </p:nvSpPr>
          <p:spPr>
            <a:xfrm>
              <a:off x="3657600" y="2074896"/>
              <a:ext cx="2203768" cy="761421"/>
            </a:xfrm>
            <a:prstGeom prst="rect">
              <a:avLst/>
            </a:prstGeom>
            <a:solidFill>
              <a:schemeClr val="bg1"/>
            </a:solidFill>
            <a:ln>
              <a:solidFill>
                <a:srgbClr val="A14986"/>
              </a:solidFill>
            </a:ln>
          </p:spPr>
          <p:txBody>
            <a:bodyPr wrap="square" rtlCol="0" anchor="t" anchorCtr="0">
              <a:spAutoFit/>
            </a:bodyPr>
            <a:lstStyle/>
            <a:p>
              <a:r>
                <a:rPr lang="en-AU" b="1" dirty="0">
                  <a:latin typeface="Century Gothic" panose="020B0502020202020204" pitchFamily="34" charset="0"/>
                </a:rPr>
                <a:t>Ecologist: </a:t>
              </a:r>
              <a:r>
                <a:rPr lang="en-US" dirty="0"/>
                <a:t>The study of the interactions between living things and their environment.</a:t>
              </a:r>
              <a:endParaRPr lang="en-AU" dirty="0">
                <a:latin typeface="Century Gothic" panose="020B0502020202020204" pitchFamily="34" charset="0"/>
              </a:endParaRPr>
            </a:p>
          </p:txBody>
        </p:sp>
        <p:sp>
          <p:nvSpPr>
            <p:cNvPr id="22" name="TextBox 21">
              <a:extLst>
                <a:ext uri="{FF2B5EF4-FFF2-40B4-BE49-F238E27FC236}">
                  <a16:creationId xmlns:a16="http://schemas.microsoft.com/office/drawing/2014/main" id="{C131457A-AF11-B348-BCFE-A5A10ED3BE9C}"/>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spTree>
    <p:extLst>
      <p:ext uri="{BB962C8B-B14F-4D97-AF65-F5344CB8AC3E}">
        <p14:creationId xmlns:p14="http://schemas.microsoft.com/office/powerpoint/2010/main" val="33730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E8D270-CAC1-4E6F-8A2C-2BBAB6D4DBA0}"/>
              </a:ext>
            </a:extLst>
          </p:cNvPr>
          <p:cNvSpPr>
            <a:spLocks noGrp="1"/>
          </p:cNvSpPr>
          <p:nvPr>
            <p:ph type="ftr" sz="quarter" idx="10"/>
          </p:nvPr>
        </p:nvSpPr>
        <p:spPr/>
        <p:txBody>
          <a:bodyPr/>
          <a:lstStyle/>
          <a:p>
            <a:pPr>
              <a:defRPr/>
            </a:pPr>
            <a:r>
              <a:rPr lang="en-US"/>
              <a:t>To insert presentation title, please go the to slide master</a:t>
            </a:r>
          </a:p>
        </p:txBody>
      </p:sp>
      <p:sp>
        <p:nvSpPr>
          <p:cNvPr id="3" name="Slide Number Placeholder 2">
            <a:extLst>
              <a:ext uri="{FF2B5EF4-FFF2-40B4-BE49-F238E27FC236}">
                <a16:creationId xmlns:a16="http://schemas.microsoft.com/office/drawing/2014/main" id="{766A30B6-5CED-4A14-9D6C-3188FFB3A010}"/>
              </a:ext>
            </a:extLst>
          </p:cNvPr>
          <p:cNvSpPr>
            <a:spLocks noGrp="1"/>
          </p:cNvSpPr>
          <p:nvPr>
            <p:ph type="sldNum" sz="quarter" idx="11"/>
          </p:nvPr>
        </p:nvSpPr>
        <p:spPr/>
        <p:txBody>
          <a:bodyPr/>
          <a:lstStyle/>
          <a:p>
            <a:pPr>
              <a:defRPr/>
            </a:pPr>
            <a:fld id="{345CE15E-FC0C-4B3B-A619-E22F620B1F90}" type="slidenum">
              <a:rPr lang="en-US" smtClean="0"/>
              <a:pPr>
                <a:defRPr/>
              </a:pPr>
              <a:t>31</a:t>
            </a:fld>
            <a:endParaRPr lang="en-US" dirty="0"/>
          </a:p>
        </p:txBody>
      </p:sp>
      <p:sp>
        <p:nvSpPr>
          <p:cNvPr id="4" name="Rectangle 3">
            <a:extLst>
              <a:ext uri="{FF2B5EF4-FFF2-40B4-BE49-F238E27FC236}">
                <a16:creationId xmlns:a16="http://schemas.microsoft.com/office/drawing/2014/main" id="{D481E919-604A-4D96-96D0-02018984B9B0}"/>
              </a:ext>
            </a:extLst>
          </p:cNvPr>
          <p:cNvSpPr/>
          <p:nvPr/>
        </p:nvSpPr>
        <p:spPr>
          <a:xfrm>
            <a:off x="1995927" y="1196753"/>
            <a:ext cx="7987862" cy="4955203"/>
          </a:xfrm>
          <a:prstGeom prst="rect">
            <a:avLst/>
          </a:prstGeom>
        </p:spPr>
        <p:txBody>
          <a:bodyPr wrap="square">
            <a:spAutoFit/>
          </a:bodyPr>
          <a:lstStyle/>
          <a:p>
            <a:r>
              <a:rPr lang="en-AU" sz="1600" dirty="0">
                <a:solidFill>
                  <a:srgbClr val="000000"/>
                </a:solidFill>
                <a:latin typeface="+mj-lt"/>
              </a:rPr>
              <a:t> </a:t>
            </a:r>
          </a:p>
          <a:p>
            <a:pPr marL="457200" indent="-457200">
              <a:buFont typeface="+mj-lt"/>
              <a:buAutoNum type="arabicPeriod"/>
            </a:pPr>
            <a:r>
              <a:rPr lang="en-US" sz="2000" dirty="0">
                <a:solidFill>
                  <a:srgbClr val="002B60"/>
                </a:solidFill>
              </a:rPr>
              <a:t>A hinge-point question is based on a concept in a lesson that is important for students to understand before the teacher moves on in the lesson. </a:t>
            </a:r>
          </a:p>
          <a:p>
            <a:pPr marL="457200" indent="-457200">
              <a:buFont typeface="+mj-lt"/>
              <a:buAutoNum type="arabicPeriod"/>
            </a:pPr>
            <a:r>
              <a:rPr lang="en-US" sz="2000" dirty="0">
                <a:solidFill>
                  <a:srgbClr val="002B60"/>
                </a:solidFill>
              </a:rPr>
              <a:t>The lesson can go one of two ways depending on student understanding, which is made clear from the students’ answers to the hinge-point question. </a:t>
            </a:r>
          </a:p>
          <a:p>
            <a:pPr marL="457200" indent="-457200">
              <a:buFont typeface="+mj-lt"/>
              <a:buAutoNum type="arabicPeriod"/>
            </a:pPr>
            <a:r>
              <a:rPr lang="en-US" sz="2000" dirty="0">
                <a:solidFill>
                  <a:srgbClr val="002B60"/>
                </a:solidFill>
              </a:rPr>
              <a:t>A hinge-point question can be asked at any point in a lesson. </a:t>
            </a:r>
          </a:p>
          <a:p>
            <a:pPr marL="457200" indent="-457200">
              <a:buFont typeface="+mj-lt"/>
              <a:buAutoNum type="arabicPeriod"/>
            </a:pPr>
            <a:r>
              <a:rPr lang="en-US" sz="2000" dirty="0">
                <a:solidFill>
                  <a:srgbClr val="002B60"/>
                </a:solidFill>
              </a:rPr>
              <a:t>A good hinge-point question meets the following criteria: </a:t>
            </a:r>
          </a:p>
          <a:p>
            <a:pPr marL="914400" lvl="1" indent="-457200">
              <a:buFont typeface="Arial" panose="020B0604020202020204" pitchFamily="34" charset="0"/>
              <a:buChar char="•"/>
            </a:pPr>
            <a:r>
              <a:rPr lang="en-US" sz="2000" dirty="0">
                <a:solidFill>
                  <a:srgbClr val="002B60"/>
                </a:solidFill>
              </a:rPr>
              <a:t>it doesn’t take too long to ask (e.g. around 30 seconds) </a:t>
            </a:r>
          </a:p>
          <a:p>
            <a:pPr marL="914400" lvl="1" indent="-457200">
              <a:buFont typeface="Arial" panose="020B0604020202020204" pitchFamily="34" charset="0"/>
              <a:buChar char="•"/>
            </a:pPr>
            <a:r>
              <a:rPr lang="en-US" sz="2000" dirty="0">
                <a:solidFill>
                  <a:srgbClr val="002B60"/>
                </a:solidFill>
              </a:rPr>
              <a:t>it doesn’t take too long for students to respond (e.g. around a minute) </a:t>
            </a:r>
          </a:p>
          <a:p>
            <a:pPr marL="914400" lvl="1" indent="-457200">
              <a:buFont typeface="Arial" panose="020B0604020202020204" pitchFamily="34" charset="0"/>
              <a:buChar char="•"/>
            </a:pPr>
            <a:r>
              <a:rPr lang="en-US" sz="2000" dirty="0">
                <a:solidFill>
                  <a:srgbClr val="002B60"/>
                </a:solidFill>
              </a:rPr>
              <a:t>all students in the class respond at the same time </a:t>
            </a:r>
          </a:p>
          <a:p>
            <a:pPr marL="914400" lvl="1" indent="-457200">
              <a:buFont typeface="Arial" panose="020B0604020202020204" pitchFamily="34" charset="0"/>
              <a:buChar char="•"/>
            </a:pPr>
            <a:r>
              <a:rPr lang="en-US" sz="2000" dirty="0">
                <a:solidFill>
                  <a:srgbClr val="002B60"/>
                </a:solidFill>
              </a:rPr>
              <a:t>it doesn’t take too long for the teacher to scan and interpret the responses (no more than 30 seconds) </a:t>
            </a:r>
          </a:p>
          <a:p>
            <a:pPr marL="457200" indent="-457200">
              <a:buFont typeface="+mj-lt"/>
              <a:buAutoNum type="arabicPeriod"/>
            </a:pPr>
            <a:r>
              <a:rPr lang="en-US" sz="2000" dirty="0">
                <a:solidFill>
                  <a:srgbClr val="002B60"/>
                </a:solidFill>
              </a:rPr>
              <a:t>Students who get the answer right get it right for the right reason. </a:t>
            </a:r>
          </a:p>
        </p:txBody>
      </p:sp>
      <p:sp>
        <p:nvSpPr>
          <p:cNvPr id="5" name="Rectangle 2">
            <a:extLst>
              <a:ext uri="{FF2B5EF4-FFF2-40B4-BE49-F238E27FC236}">
                <a16:creationId xmlns:a16="http://schemas.microsoft.com/office/drawing/2014/main" id="{F3F624F7-E34D-4D6C-A8FF-883278F0EA77}"/>
              </a:ext>
            </a:extLst>
          </p:cNvPr>
          <p:cNvSpPr txBox="1">
            <a:spLocks noChangeArrowheads="1"/>
          </p:cNvSpPr>
          <p:nvPr/>
        </p:nvSpPr>
        <p:spPr bwMode="auto">
          <a:xfrm>
            <a:off x="2179638" y="439659"/>
            <a:ext cx="8208962" cy="864096"/>
          </a:xfrm>
          <a:prstGeom prst="rect">
            <a:avLst/>
          </a:prstGeom>
          <a:noFill/>
          <a:ln w="9525">
            <a:noFill/>
            <a:miter lim="800000"/>
            <a:headEnd/>
            <a:tailEnd/>
          </a:ln>
        </p:spPr>
        <p:txBody>
          <a:bodyPr lIns="0" tIns="0" rIns="0" bIns="0"/>
          <a:lstStyle/>
          <a:p>
            <a:pPr>
              <a:defRPr/>
            </a:pPr>
            <a:r>
              <a:rPr lang="en-US" sz="3600" kern="0" dirty="0">
                <a:solidFill>
                  <a:srgbClr val="065BAA"/>
                </a:solidFill>
                <a:latin typeface="+mj-lt"/>
                <a:ea typeface="+mj-ea"/>
                <a:cs typeface="+mj-cs"/>
              </a:rPr>
              <a:t>Questioning</a:t>
            </a:r>
          </a:p>
        </p:txBody>
      </p:sp>
    </p:spTree>
    <p:extLst>
      <p:ext uri="{BB962C8B-B14F-4D97-AF65-F5344CB8AC3E}">
        <p14:creationId xmlns:p14="http://schemas.microsoft.com/office/powerpoint/2010/main" val="2651608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7FCF7-0E7C-4959-9C66-A6501C1F088F}"/>
              </a:ext>
            </a:extLst>
          </p:cNvPr>
          <p:cNvSpPr>
            <a:spLocks noGrp="1"/>
          </p:cNvSpPr>
          <p:nvPr>
            <p:ph type="body" sz="quarter" idx="13"/>
          </p:nvPr>
        </p:nvSpPr>
        <p:spPr>
          <a:xfrm>
            <a:off x="362606" y="805337"/>
            <a:ext cx="12191999" cy="2346425"/>
          </a:xfrm>
        </p:spPr>
        <p:txBody>
          <a:bodyPr>
            <a:normAutofit fontScale="85000" lnSpcReduction="20000"/>
          </a:bodyPr>
          <a:lstStyle/>
          <a:p>
            <a:r>
              <a:rPr lang="en-AU" sz="3200" dirty="0"/>
              <a:t>Students will be able to:</a:t>
            </a:r>
          </a:p>
          <a:p>
            <a:pPr marL="514350" indent="-514350">
              <a:buAutoNum type="arabicPeriod"/>
            </a:pPr>
            <a:r>
              <a:rPr lang="en-AU" sz="3200" dirty="0"/>
              <a:t>Understand the interrelationship between the biosphere, ecosystems, environment's and habitats. </a:t>
            </a:r>
          </a:p>
          <a:p>
            <a:pPr marL="514350" indent="-514350">
              <a:buAutoNum type="arabicPeriod"/>
            </a:pPr>
            <a:r>
              <a:rPr lang="en-AU" sz="3200" dirty="0"/>
              <a:t>Understand and identify the different trophic levels that exist in the food pyramid. </a:t>
            </a:r>
          </a:p>
          <a:p>
            <a:pPr marL="514350" indent="-514350">
              <a:buAutoNum type="arabicPeriod"/>
            </a:pPr>
            <a:r>
              <a:rPr lang="en-AU" sz="3200" dirty="0"/>
              <a:t>State the role of an ecologist. </a:t>
            </a:r>
          </a:p>
          <a:p>
            <a:endParaRPr lang="en-AU" sz="3200" dirty="0"/>
          </a:p>
          <a:p>
            <a:endParaRPr lang="en-AU" sz="3200" dirty="0"/>
          </a:p>
          <a:p>
            <a:endParaRPr lang="en-AU" dirty="0"/>
          </a:p>
          <a:p>
            <a:endParaRPr lang="en-AU"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7111"/>
          <a:stretch/>
        </p:blipFill>
        <p:spPr>
          <a:xfrm>
            <a:off x="607106" y="3297676"/>
            <a:ext cx="9649047" cy="3560324"/>
          </a:xfrm>
          <a:prstGeom prst="rect">
            <a:avLst/>
          </a:prstGeom>
        </p:spPr>
      </p:pic>
    </p:spTree>
    <p:extLst>
      <p:ext uri="{BB962C8B-B14F-4D97-AF65-F5344CB8AC3E}">
        <p14:creationId xmlns:p14="http://schemas.microsoft.com/office/powerpoint/2010/main" val="71367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C107E3-1BC4-46B4-A967-CDD1F6386416}"/>
              </a:ext>
            </a:extLst>
          </p:cNvPr>
          <p:cNvSpPr>
            <a:spLocks noGrp="1"/>
          </p:cNvSpPr>
          <p:nvPr>
            <p:ph type="body" sz="quarter" idx="10"/>
          </p:nvPr>
        </p:nvSpPr>
        <p:spPr/>
        <p:txBody>
          <a:bodyPr/>
          <a:lstStyle/>
          <a:p>
            <a:r>
              <a:rPr lang="en-AU" dirty="0"/>
              <a:t>Your turn: </a:t>
            </a:r>
            <a:endParaRPr lang="en-AU" i="1" dirty="0"/>
          </a:p>
        </p:txBody>
      </p:sp>
      <p:sp>
        <p:nvSpPr>
          <p:cNvPr id="6" name="Rectangle 5">
            <a:extLst>
              <a:ext uri="{FF2B5EF4-FFF2-40B4-BE49-F238E27FC236}">
                <a16:creationId xmlns:a16="http://schemas.microsoft.com/office/drawing/2014/main" id="{2C5F3C4F-B13B-DE4B-B3E6-1B332D090A54}"/>
              </a:ext>
            </a:extLst>
          </p:cNvPr>
          <p:cNvSpPr/>
          <p:nvPr/>
        </p:nvSpPr>
        <p:spPr>
          <a:xfrm>
            <a:off x="9346526" y="4448432"/>
            <a:ext cx="897225" cy="16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24BD85-744C-4D4E-AEA6-55F29C0F1470}"/>
              </a:ext>
            </a:extLst>
          </p:cNvPr>
          <p:cNvSpPr/>
          <p:nvPr/>
        </p:nvSpPr>
        <p:spPr>
          <a:xfrm>
            <a:off x="11294775" y="4609070"/>
            <a:ext cx="897225" cy="16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3FFDBA-BD3F-2047-ADFA-8D8A167A39D1}"/>
              </a:ext>
            </a:extLst>
          </p:cNvPr>
          <p:cNvSpPr/>
          <p:nvPr/>
        </p:nvSpPr>
        <p:spPr>
          <a:xfrm>
            <a:off x="11462830" y="5586223"/>
            <a:ext cx="897225" cy="16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0E6E0240-0DBB-0C4B-B655-E11570997E10}"/>
              </a:ext>
            </a:extLst>
          </p:cNvPr>
          <p:cNvSpPr>
            <a:spLocks noGrp="1"/>
          </p:cNvSpPr>
          <p:nvPr>
            <p:ph type="body" sz="quarter" idx="15"/>
          </p:nvPr>
        </p:nvSpPr>
        <p:spPr>
          <a:xfrm>
            <a:off x="256033" y="1357052"/>
            <a:ext cx="11506476" cy="5048995"/>
          </a:xfrm>
        </p:spPr>
        <p:txBody>
          <a:bodyPr/>
          <a:lstStyle/>
          <a:p>
            <a:r>
              <a:rPr lang="en-AU" dirty="0">
                <a:latin typeface="Arial Rounded MT Bold" panose="020F0704030504030204" pitchFamily="34" charset="77"/>
              </a:rPr>
              <a:t>Write the names of the organism shown in the food pyramid in the first column of boxes. Classify each of these organisms as producer, herbivore or carnivore and write this in the boxes next to the names  of the organisms. </a:t>
            </a:r>
          </a:p>
          <a:p>
            <a:endParaRPr lang="en-AU" dirty="0">
              <a:latin typeface="Arial Rounded MT Bold" panose="020F0704030504030204" pitchFamily="34" charset="77"/>
            </a:endParaRPr>
          </a:p>
          <a:p>
            <a:endParaRPr lang="en-US" dirty="0"/>
          </a:p>
        </p:txBody>
      </p:sp>
      <p:pic>
        <p:nvPicPr>
          <p:cNvPr id="2" name="Picture 1">
            <a:extLst>
              <a:ext uri="{FF2B5EF4-FFF2-40B4-BE49-F238E27FC236}">
                <a16:creationId xmlns:a16="http://schemas.microsoft.com/office/drawing/2014/main" id="{76C400F3-1B60-E346-9040-BF9468BBC949}"/>
              </a:ext>
            </a:extLst>
          </p:cNvPr>
          <p:cNvPicPr>
            <a:picLocks noChangeAspect="1"/>
          </p:cNvPicPr>
          <p:nvPr/>
        </p:nvPicPr>
        <p:blipFill>
          <a:blip r:embed="rId3"/>
          <a:stretch>
            <a:fillRect/>
          </a:stretch>
        </p:blipFill>
        <p:spPr>
          <a:xfrm>
            <a:off x="280557" y="2244060"/>
            <a:ext cx="11033339" cy="4408743"/>
          </a:xfrm>
          <a:prstGeom prst="rect">
            <a:avLst/>
          </a:prstGeom>
        </p:spPr>
      </p:pic>
    </p:spTree>
    <p:extLst>
      <p:ext uri="{BB962C8B-B14F-4D97-AF65-F5344CB8AC3E}">
        <p14:creationId xmlns:p14="http://schemas.microsoft.com/office/powerpoint/2010/main" val="3934420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2DDAB-E1C0-EB48-BEE2-6EAE2E9B20AA}"/>
              </a:ext>
            </a:extLst>
          </p:cNvPr>
          <p:cNvSpPr>
            <a:spLocks noGrp="1"/>
          </p:cNvSpPr>
          <p:nvPr>
            <p:ph type="body" sz="quarter" idx="10"/>
          </p:nvPr>
        </p:nvSpPr>
        <p:spPr/>
        <p:txBody>
          <a:bodyPr/>
          <a:lstStyle/>
          <a:p>
            <a:r>
              <a:rPr lang="en-US" dirty="0"/>
              <a:t>Create a food pyramid using the following organisms. Label the trophic levels</a:t>
            </a:r>
          </a:p>
        </p:txBody>
      </p:sp>
      <p:pic>
        <p:nvPicPr>
          <p:cNvPr id="4" name="Picture 3">
            <a:extLst>
              <a:ext uri="{FF2B5EF4-FFF2-40B4-BE49-F238E27FC236}">
                <a16:creationId xmlns:a16="http://schemas.microsoft.com/office/drawing/2014/main" id="{A56A29CA-2F2D-4048-ABD2-F9D4165A0BA0}"/>
              </a:ext>
            </a:extLst>
          </p:cNvPr>
          <p:cNvPicPr>
            <a:picLocks noChangeAspect="1"/>
          </p:cNvPicPr>
          <p:nvPr/>
        </p:nvPicPr>
        <p:blipFill rotWithShape="1">
          <a:blip r:embed="rId2"/>
          <a:srcRect t="7553"/>
          <a:stretch/>
        </p:blipFill>
        <p:spPr>
          <a:xfrm>
            <a:off x="196601" y="1211283"/>
            <a:ext cx="7166099" cy="5421510"/>
          </a:xfrm>
          <a:prstGeom prst="rect">
            <a:avLst/>
          </a:prstGeom>
        </p:spPr>
      </p:pic>
      <p:grpSp>
        <p:nvGrpSpPr>
          <p:cNvPr id="8" name="Group 7">
            <a:extLst>
              <a:ext uri="{FF2B5EF4-FFF2-40B4-BE49-F238E27FC236}">
                <a16:creationId xmlns:a16="http://schemas.microsoft.com/office/drawing/2014/main" id="{66F64D36-636C-4549-AE4B-40D5B8FBF4BB}"/>
              </a:ext>
            </a:extLst>
          </p:cNvPr>
          <p:cNvGrpSpPr/>
          <p:nvPr/>
        </p:nvGrpSpPr>
        <p:grpSpPr>
          <a:xfrm>
            <a:off x="403859" y="5264490"/>
            <a:ext cx="1473480" cy="1001520"/>
            <a:chOff x="403859" y="5264490"/>
            <a:chExt cx="1473480" cy="10015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BFECA0E-C421-D84A-A3A0-7B042CADE4BF}"/>
                    </a:ext>
                  </a:extLst>
                </p14:cNvPr>
                <p14:cNvContentPartPr/>
                <p14:nvPr/>
              </p14:nvContentPartPr>
              <p14:xfrm>
                <a:off x="403859" y="5664450"/>
                <a:ext cx="934200" cy="42120"/>
              </p14:xfrm>
            </p:contentPart>
          </mc:Choice>
          <mc:Fallback xmlns="">
            <p:pic>
              <p:nvPicPr>
                <p:cNvPr id="5" name="Ink 4">
                  <a:extLst>
                    <a:ext uri="{FF2B5EF4-FFF2-40B4-BE49-F238E27FC236}">
                      <a16:creationId xmlns:a16="http://schemas.microsoft.com/office/drawing/2014/main" id="{ABFECA0E-C421-D84A-A3A0-7B042CADE4BF}"/>
                    </a:ext>
                  </a:extLst>
                </p:cNvPr>
                <p:cNvPicPr/>
                <p:nvPr/>
              </p:nvPicPr>
              <p:blipFill>
                <a:blip r:embed="rId4"/>
                <a:stretch>
                  <a:fillRect/>
                </a:stretch>
              </p:blipFill>
              <p:spPr>
                <a:xfrm>
                  <a:off x="341219" y="5601450"/>
                  <a:ext cx="1059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BF0671B-BFA9-CB49-A3E5-7BDE24C40F74}"/>
                    </a:ext>
                  </a:extLst>
                </p14:cNvPr>
                <p14:cNvContentPartPr/>
                <p14:nvPr/>
              </p14:nvContentPartPr>
              <p14:xfrm>
                <a:off x="456419" y="5615850"/>
                <a:ext cx="58320" cy="282240"/>
              </p14:xfrm>
            </p:contentPart>
          </mc:Choice>
          <mc:Fallback xmlns="">
            <p:pic>
              <p:nvPicPr>
                <p:cNvPr id="6" name="Ink 5">
                  <a:extLst>
                    <a:ext uri="{FF2B5EF4-FFF2-40B4-BE49-F238E27FC236}">
                      <a16:creationId xmlns:a16="http://schemas.microsoft.com/office/drawing/2014/main" id="{7BF0671B-BFA9-CB49-A3E5-7BDE24C40F74}"/>
                    </a:ext>
                  </a:extLst>
                </p:cNvPr>
                <p:cNvPicPr/>
                <p:nvPr/>
              </p:nvPicPr>
              <p:blipFill>
                <a:blip r:embed="rId6"/>
                <a:stretch>
                  <a:fillRect/>
                </a:stretch>
              </p:blipFill>
              <p:spPr>
                <a:xfrm>
                  <a:off x="393419" y="5553210"/>
                  <a:ext cx="1839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A108462-6539-B04B-B217-7632B2E0FC24}"/>
                    </a:ext>
                  </a:extLst>
                </p14:cNvPr>
                <p14:cNvContentPartPr/>
                <p14:nvPr/>
              </p14:nvContentPartPr>
              <p14:xfrm>
                <a:off x="433739" y="5264490"/>
                <a:ext cx="1443600" cy="1001520"/>
              </p14:xfrm>
            </p:contentPart>
          </mc:Choice>
          <mc:Fallback xmlns="">
            <p:pic>
              <p:nvPicPr>
                <p:cNvPr id="7" name="Ink 6">
                  <a:extLst>
                    <a:ext uri="{FF2B5EF4-FFF2-40B4-BE49-F238E27FC236}">
                      <a16:creationId xmlns:a16="http://schemas.microsoft.com/office/drawing/2014/main" id="{2A108462-6539-B04B-B217-7632B2E0FC24}"/>
                    </a:ext>
                  </a:extLst>
                </p:cNvPr>
                <p:cNvPicPr/>
                <p:nvPr/>
              </p:nvPicPr>
              <p:blipFill>
                <a:blip r:embed="rId8"/>
                <a:stretch>
                  <a:fillRect/>
                </a:stretch>
              </p:blipFill>
              <p:spPr>
                <a:xfrm>
                  <a:off x="370739" y="5201490"/>
                  <a:ext cx="1569240" cy="1127160"/>
                </a:xfrm>
                <a:prstGeom prst="rect">
                  <a:avLst/>
                </a:prstGeom>
              </p:spPr>
            </p:pic>
          </mc:Fallback>
        </mc:AlternateContent>
      </p:grpSp>
    </p:spTree>
    <p:extLst>
      <p:ext uri="{BB962C8B-B14F-4D97-AF65-F5344CB8AC3E}">
        <p14:creationId xmlns:p14="http://schemas.microsoft.com/office/powerpoint/2010/main" val="1716991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C107E3-1BC4-46B4-A967-CDD1F6386416}"/>
              </a:ext>
            </a:extLst>
          </p:cNvPr>
          <p:cNvSpPr>
            <a:spLocks noGrp="1"/>
          </p:cNvSpPr>
          <p:nvPr>
            <p:ph type="body" sz="quarter" idx="10"/>
          </p:nvPr>
        </p:nvSpPr>
        <p:spPr/>
        <p:txBody>
          <a:bodyPr/>
          <a:lstStyle/>
          <a:p>
            <a:r>
              <a:rPr lang="en-AU" dirty="0"/>
              <a:t>Your turn: </a:t>
            </a:r>
            <a:endParaRPr lang="en-AU" i="1" dirty="0"/>
          </a:p>
        </p:txBody>
      </p:sp>
      <p:sp>
        <p:nvSpPr>
          <p:cNvPr id="6" name="Rectangle 5">
            <a:extLst>
              <a:ext uri="{FF2B5EF4-FFF2-40B4-BE49-F238E27FC236}">
                <a16:creationId xmlns:a16="http://schemas.microsoft.com/office/drawing/2014/main" id="{2C5F3C4F-B13B-DE4B-B3E6-1B332D090A54}"/>
              </a:ext>
            </a:extLst>
          </p:cNvPr>
          <p:cNvSpPr/>
          <p:nvPr/>
        </p:nvSpPr>
        <p:spPr>
          <a:xfrm>
            <a:off x="9346526" y="4448432"/>
            <a:ext cx="897225" cy="16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24BD85-744C-4D4E-AEA6-55F29C0F1470}"/>
              </a:ext>
            </a:extLst>
          </p:cNvPr>
          <p:cNvSpPr/>
          <p:nvPr/>
        </p:nvSpPr>
        <p:spPr>
          <a:xfrm>
            <a:off x="11294775" y="4609070"/>
            <a:ext cx="897225" cy="16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0E6E0240-0DBB-0C4B-B655-E11570997E10}"/>
              </a:ext>
            </a:extLst>
          </p:cNvPr>
          <p:cNvSpPr>
            <a:spLocks noGrp="1"/>
          </p:cNvSpPr>
          <p:nvPr>
            <p:ph type="body" sz="quarter" idx="15"/>
          </p:nvPr>
        </p:nvSpPr>
        <p:spPr>
          <a:xfrm>
            <a:off x="256033" y="1357052"/>
            <a:ext cx="11506476" cy="5048995"/>
          </a:xfrm>
        </p:spPr>
        <p:txBody>
          <a:bodyPr/>
          <a:lstStyle/>
          <a:p>
            <a:endParaRPr lang="en-AU" dirty="0">
              <a:latin typeface="Arial Rounded MT Bold" panose="020F0704030504030204" pitchFamily="34" charset="77"/>
            </a:endParaRPr>
          </a:p>
          <a:p>
            <a:endParaRPr lang="en-AU" dirty="0">
              <a:latin typeface="Arial Rounded MT Bold" panose="020F0704030504030204" pitchFamily="34" charset="77"/>
            </a:endParaRPr>
          </a:p>
          <a:p>
            <a:endParaRPr lang="en-US" dirty="0"/>
          </a:p>
        </p:txBody>
      </p:sp>
      <p:sp>
        <p:nvSpPr>
          <p:cNvPr id="5" name="TextBox 4">
            <a:extLst>
              <a:ext uri="{FF2B5EF4-FFF2-40B4-BE49-F238E27FC236}">
                <a16:creationId xmlns:a16="http://schemas.microsoft.com/office/drawing/2014/main" id="{5D80AE15-4D30-2A41-AB4D-3B581B278B70}"/>
              </a:ext>
            </a:extLst>
          </p:cNvPr>
          <p:cNvSpPr txBox="1"/>
          <p:nvPr/>
        </p:nvSpPr>
        <p:spPr>
          <a:xfrm>
            <a:off x="256033" y="1591293"/>
            <a:ext cx="10752393" cy="4247317"/>
          </a:xfrm>
          <a:prstGeom prst="rect">
            <a:avLst/>
          </a:prstGeom>
          <a:noFill/>
        </p:spPr>
        <p:txBody>
          <a:bodyPr wrap="square" rtlCol="0">
            <a:spAutoFit/>
          </a:bodyPr>
          <a:lstStyle/>
          <a:p>
            <a:r>
              <a:rPr lang="en-US" sz="2800" b="1" dirty="0"/>
              <a:t>Questions: </a:t>
            </a:r>
          </a:p>
          <a:p>
            <a:endParaRPr lang="en-US" sz="2800" dirty="0"/>
          </a:p>
          <a:p>
            <a:r>
              <a:rPr lang="en-US" sz="2800" dirty="0"/>
              <a:t>What is the difference between a primary source of energy, a primary producer and a primary consumer? </a:t>
            </a:r>
          </a:p>
          <a:p>
            <a:endParaRPr lang="en-US" sz="2800" dirty="0"/>
          </a:p>
          <a:p>
            <a:r>
              <a:rPr lang="en-US" sz="2800" dirty="0"/>
              <a:t>What is the relationship between secondary, tertiary and quaternary consumers in a food chain. Give an example of each. </a:t>
            </a:r>
          </a:p>
          <a:p>
            <a:endParaRPr lang="en-US" sz="2800" dirty="0"/>
          </a:p>
          <a:p>
            <a:r>
              <a:rPr lang="en-US" sz="2800" dirty="0"/>
              <a:t>Explain the difference between an autotroph and a heterotroph. </a:t>
            </a:r>
          </a:p>
          <a:p>
            <a:endParaRPr lang="en-US" dirty="0"/>
          </a:p>
        </p:txBody>
      </p:sp>
    </p:spTree>
    <p:extLst>
      <p:ext uri="{BB962C8B-B14F-4D97-AF65-F5344CB8AC3E}">
        <p14:creationId xmlns:p14="http://schemas.microsoft.com/office/powerpoint/2010/main" val="206245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275DB022-35A6-4105-88A3-A19D262E98E2}"/>
              </a:ext>
            </a:extLst>
          </p:cNvPr>
          <p:cNvSpPr txBox="1">
            <a:spLocks noChangeArrowheads="1"/>
          </p:cNvSpPr>
          <p:nvPr/>
        </p:nvSpPr>
        <p:spPr bwMode="auto">
          <a:xfrm>
            <a:off x="712010" y="604419"/>
            <a:ext cx="10586254"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altLang="en-US" sz="8000" dirty="0" err="1">
                <a:latin typeface="+mj-lt"/>
              </a:rPr>
              <a:t>tim</a:t>
            </a:r>
            <a:r>
              <a:rPr lang="en-AU" altLang="en-US" sz="8000" dirty="0">
                <a:latin typeface="+mj-lt"/>
              </a:rPr>
              <a:t> id </a:t>
            </a:r>
            <a:r>
              <a:rPr lang="en-AU" altLang="en-US" sz="8000" dirty="0" err="1">
                <a:latin typeface="+mj-lt"/>
              </a:rPr>
              <a:t>ly</a:t>
            </a:r>
            <a:endParaRPr lang="en-US" altLang="en-US" sz="8000" dirty="0">
              <a:latin typeface="+mj-lt"/>
            </a:endParaRPr>
          </a:p>
        </p:txBody>
      </p:sp>
      <p:sp>
        <p:nvSpPr>
          <p:cNvPr id="17" name="TextBox 16">
            <a:extLst>
              <a:ext uri="{FF2B5EF4-FFF2-40B4-BE49-F238E27FC236}">
                <a16:creationId xmlns:a16="http://schemas.microsoft.com/office/drawing/2014/main" id="{B1F93ECB-3ED5-4579-984A-F6B1BC1D97AE}"/>
              </a:ext>
            </a:extLst>
          </p:cNvPr>
          <p:cNvSpPr txBox="1"/>
          <p:nvPr/>
        </p:nvSpPr>
        <p:spPr>
          <a:xfrm>
            <a:off x="280557" y="268542"/>
            <a:ext cx="1491094" cy="369085"/>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dirty="0"/>
              <a:t>New Word</a:t>
            </a:r>
            <a:endParaRPr lang="en-AU" dirty="0"/>
          </a:p>
        </p:txBody>
      </p:sp>
      <p:sp>
        <p:nvSpPr>
          <p:cNvPr id="44" name="Rectangle 43">
            <a:extLst>
              <a:ext uri="{FF2B5EF4-FFF2-40B4-BE49-F238E27FC236}">
                <a16:creationId xmlns:a16="http://schemas.microsoft.com/office/drawing/2014/main" id="{49C3F440-82B1-4812-8FE2-1FF846DDC421}"/>
              </a:ext>
            </a:extLst>
          </p:cNvPr>
          <p:cNvSpPr>
            <a:spLocks noChangeArrowheads="1"/>
          </p:cNvSpPr>
          <p:nvPr/>
        </p:nvSpPr>
        <p:spPr bwMode="auto">
          <a:xfrm>
            <a:off x="404454" y="5355135"/>
            <a:ext cx="11498334" cy="123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marL="742950" indent="-7429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AU" altLang="en-US" sz="2400" dirty="0">
                <a:solidFill>
                  <a:srgbClr val="1891AC"/>
                </a:solidFill>
                <a:latin typeface="+mn-lt"/>
              </a:rPr>
              <a:t>Adverb</a:t>
            </a:r>
            <a:r>
              <a:rPr lang="en-AU" altLang="en-US" sz="2400" dirty="0">
                <a:solidFill>
                  <a:srgbClr val="154983"/>
                </a:solidFill>
                <a:latin typeface="+mn-lt"/>
              </a:rPr>
              <a:t>: acting in a way that shows fear or lacking confidence. </a:t>
            </a:r>
            <a:endParaRPr lang="en-AU" altLang="en-US" sz="3200" dirty="0">
              <a:solidFill>
                <a:srgbClr val="154983"/>
              </a:solidFill>
              <a:latin typeface="+mn-lt"/>
            </a:endParaRPr>
          </a:p>
        </p:txBody>
      </p:sp>
      <p:cxnSp>
        <p:nvCxnSpPr>
          <p:cNvPr id="3" name="Straight Connector 2">
            <a:extLst>
              <a:ext uri="{FF2B5EF4-FFF2-40B4-BE49-F238E27FC236}">
                <a16:creationId xmlns:a16="http://schemas.microsoft.com/office/drawing/2014/main" id="{E65E8A4F-5A3B-45AF-A5E7-311322BDF4E9}"/>
              </a:ext>
            </a:extLst>
          </p:cNvPr>
          <p:cNvCxnSpPr/>
          <p:nvPr/>
        </p:nvCxnSpPr>
        <p:spPr>
          <a:xfrm>
            <a:off x="280557" y="5193795"/>
            <a:ext cx="11746128"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Right Bracket 45">
            <a:extLst>
              <a:ext uri="{FF2B5EF4-FFF2-40B4-BE49-F238E27FC236}">
                <a16:creationId xmlns:a16="http://schemas.microsoft.com/office/drawing/2014/main" id="{BA7D86D7-41C8-4FB5-8BA5-DAB3580B733E}"/>
              </a:ext>
            </a:extLst>
          </p:cNvPr>
          <p:cNvSpPr/>
          <p:nvPr/>
        </p:nvSpPr>
        <p:spPr>
          <a:xfrm rot="5400000">
            <a:off x="4769461" y="963342"/>
            <a:ext cx="228594" cy="1514462"/>
          </a:xfrm>
          <a:prstGeom prst="rightBracket">
            <a:avLst/>
          </a:prstGeom>
          <a:ln w="57150">
            <a:solidFill>
              <a:srgbClr val="EE3C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47" name="Straight Connector 46">
            <a:extLst>
              <a:ext uri="{FF2B5EF4-FFF2-40B4-BE49-F238E27FC236}">
                <a16:creationId xmlns:a16="http://schemas.microsoft.com/office/drawing/2014/main" id="{79316070-D577-45C3-B383-9AEE618E97DB}"/>
              </a:ext>
            </a:extLst>
          </p:cNvPr>
          <p:cNvCxnSpPr>
            <a:cxnSpLocks/>
            <a:stCxn id="46" idx="2"/>
            <a:endCxn id="49" idx="0"/>
          </p:cNvCxnSpPr>
          <p:nvPr/>
        </p:nvCxnSpPr>
        <p:spPr>
          <a:xfrm flipH="1">
            <a:off x="2164027" y="1834870"/>
            <a:ext cx="2719731" cy="841172"/>
          </a:xfrm>
          <a:prstGeom prst="line">
            <a:avLst/>
          </a:prstGeom>
          <a:ln w="57150">
            <a:solidFill>
              <a:srgbClr val="EE3C56"/>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0658C20-CA63-4EEF-B1D7-1DFEE031CEB4}"/>
              </a:ext>
            </a:extLst>
          </p:cNvPr>
          <p:cNvSpPr txBox="1">
            <a:spLocks noChangeArrowheads="1"/>
          </p:cNvSpPr>
          <p:nvPr/>
        </p:nvSpPr>
        <p:spPr bwMode="auto">
          <a:xfrm>
            <a:off x="819571" y="3557203"/>
            <a:ext cx="26889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altLang="en-US" sz="3200" dirty="0">
                <a:latin typeface="+mn-lt"/>
              </a:rPr>
              <a:t>fear</a:t>
            </a:r>
            <a:endParaRPr lang="en-US" altLang="en-US" sz="3200" dirty="0">
              <a:latin typeface="+mn-lt"/>
            </a:endParaRPr>
          </a:p>
        </p:txBody>
      </p:sp>
      <p:sp>
        <p:nvSpPr>
          <p:cNvPr id="49" name="Rectangle: Rounded Corners 48">
            <a:extLst>
              <a:ext uri="{FF2B5EF4-FFF2-40B4-BE49-F238E27FC236}">
                <a16:creationId xmlns:a16="http://schemas.microsoft.com/office/drawing/2014/main" id="{B541992A-280B-44E6-B836-1D3D57C0EB37}"/>
              </a:ext>
            </a:extLst>
          </p:cNvPr>
          <p:cNvSpPr/>
          <p:nvPr/>
        </p:nvSpPr>
        <p:spPr>
          <a:xfrm>
            <a:off x="819572" y="2676042"/>
            <a:ext cx="2688910" cy="783193"/>
          </a:xfrm>
          <a:prstGeom prst="roundRect">
            <a:avLst/>
          </a:prstGeom>
          <a:ln w="57150">
            <a:solidFill>
              <a:srgbClr val="EE3C56"/>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AU" sz="4000" dirty="0">
                <a:solidFill>
                  <a:schemeClr val="tx1"/>
                </a:solidFill>
                <a:latin typeface="+mj-lt"/>
              </a:rPr>
              <a:t>‘</a:t>
            </a:r>
            <a:r>
              <a:rPr lang="en-AU" sz="4000" dirty="0" err="1">
                <a:solidFill>
                  <a:schemeClr val="tx1"/>
                </a:solidFill>
                <a:latin typeface="+mj-lt"/>
              </a:rPr>
              <a:t>tim</a:t>
            </a:r>
            <a:r>
              <a:rPr lang="en-AU" sz="4000" dirty="0">
                <a:solidFill>
                  <a:schemeClr val="tx1"/>
                </a:solidFill>
                <a:latin typeface="+mj-lt"/>
              </a:rPr>
              <a:t>(ere)’</a:t>
            </a:r>
          </a:p>
        </p:txBody>
      </p:sp>
      <p:sp>
        <p:nvSpPr>
          <p:cNvPr id="50" name="Right Bracket 49">
            <a:extLst>
              <a:ext uri="{FF2B5EF4-FFF2-40B4-BE49-F238E27FC236}">
                <a16:creationId xmlns:a16="http://schemas.microsoft.com/office/drawing/2014/main" id="{5A30EA7F-A320-4E0E-9E87-A3B74DEB6AD5}"/>
              </a:ext>
            </a:extLst>
          </p:cNvPr>
          <p:cNvSpPr/>
          <p:nvPr/>
        </p:nvSpPr>
        <p:spPr>
          <a:xfrm rot="5400000">
            <a:off x="6193169" y="1279811"/>
            <a:ext cx="244091" cy="897026"/>
          </a:xfrm>
          <a:prstGeom prst="rightBracket">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E3271A26-D76B-4C21-843A-1F04B9AF2F1F}"/>
              </a:ext>
            </a:extLst>
          </p:cNvPr>
          <p:cNvCxnSpPr>
            <a:cxnSpLocks/>
            <a:stCxn id="50" idx="2"/>
            <a:endCxn id="52" idx="0"/>
          </p:cNvCxnSpPr>
          <p:nvPr/>
        </p:nvCxnSpPr>
        <p:spPr>
          <a:xfrm flipH="1">
            <a:off x="5805847" y="1850370"/>
            <a:ext cx="509368" cy="8294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D3920ADD-6326-4939-A980-1108FA9E6936}"/>
              </a:ext>
            </a:extLst>
          </p:cNvPr>
          <p:cNvSpPr/>
          <p:nvPr/>
        </p:nvSpPr>
        <p:spPr>
          <a:xfrm>
            <a:off x="4971949" y="2679820"/>
            <a:ext cx="1667795" cy="78319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AU" sz="4000" dirty="0">
                <a:solidFill>
                  <a:schemeClr val="tx1"/>
                </a:solidFill>
                <a:latin typeface="+mj-lt"/>
              </a:rPr>
              <a:t>‘id’</a:t>
            </a:r>
          </a:p>
        </p:txBody>
      </p:sp>
      <p:sp>
        <p:nvSpPr>
          <p:cNvPr id="53" name="TextBox 52">
            <a:extLst>
              <a:ext uri="{FF2B5EF4-FFF2-40B4-BE49-F238E27FC236}">
                <a16:creationId xmlns:a16="http://schemas.microsoft.com/office/drawing/2014/main" id="{211F3E35-AB4E-430B-B3D4-3A3D0421C9CD}"/>
              </a:ext>
            </a:extLst>
          </p:cNvPr>
          <p:cNvSpPr txBox="1">
            <a:spLocks noChangeArrowheads="1"/>
          </p:cNvSpPr>
          <p:nvPr/>
        </p:nvSpPr>
        <p:spPr bwMode="auto">
          <a:xfrm>
            <a:off x="3644162" y="3577774"/>
            <a:ext cx="43167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altLang="en-US" sz="3200" dirty="0">
                <a:latin typeface="+mn-lt"/>
              </a:rPr>
              <a:t>descendant of</a:t>
            </a:r>
            <a:endParaRPr lang="en-US" altLang="en-US" sz="3200" dirty="0">
              <a:latin typeface="+mn-lt"/>
            </a:endParaRPr>
          </a:p>
        </p:txBody>
      </p:sp>
      <p:sp>
        <p:nvSpPr>
          <p:cNvPr id="54" name="Rectangle: Rounded Corners 53">
            <a:extLst>
              <a:ext uri="{FF2B5EF4-FFF2-40B4-BE49-F238E27FC236}">
                <a16:creationId xmlns:a16="http://schemas.microsoft.com/office/drawing/2014/main" id="{1202D62F-FF34-4911-AA9A-B38831550890}"/>
              </a:ext>
            </a:extLst>
          </p:cNvPr>
          <p:cNvSpPr/>
          <p:nvPr/>
        </p:nvSpPr>
        <p:spPr>
          <a:xfrm>
            <a:off x="8590743" y="2679985"/>
            <a:ext cx="1449977" cy="783193"/>
          </a:xfrm>
          <a:prstGeom prst="roundRect">
            <a:avLst/>
          </a:prstGeom>
          <a:ln w="57150">
            <a:solidFill>
              <a:srgbClr val="7030A0"/>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AU" sz="4000" dirty="0">
                <a:solidFill>
                  <a:schemeClr val="tx1"/>
                </a:solidFill>
                <a:latin typeface="+mj-lt"/>
              </a:rPr>
              <a:t>‘</a:t>
            </a:r>
            <a:r>
              <a:rPr lang="en-AU" sz="4000" dirty="0" err="1">
                <a:solidFill>
                  <a:schemeClr val="tx1"/>
                </a:solidFill>
                <a:latin typeface="+mj-lt"/>
              </a:rPr>
              <a:t>ly</a:t>
            </a:r>
            <a:r>
              <a:rPr lang="en-AU" sz="4000" dirty="0">
                <a:solidFill>
                  <a:schemeClr val="tx1"/>
                </a:solidFill>
                <a:latin typeface="+mj-lt"/>
              </a:rPr>
              <a:t>’</a:t>
            </a:r>
          </a:p>
        </p:txBody>
      </p:sp>
      <p:sp>
        <p:nvSpPr>
          <p:cNvPr id="55" name="TextBox 54">
            <a:extLst>
              <a:ext uri="{FF2B5EF4-FFF2-40B4-BE49-F238E27FC236}">
                <a16:creationId xmlns:a16="http://schemas.microsoft.com/office/drawing/2014/main" id="{14CE15DB-0067-4325-BDCB-99402DA6C3DF}"/>
              </a:ext>
            </a:extLst>
          </p:cNvPr>
          <p:cNvSpPr txBox="1">
            <a:spLocks noChangeArrowheads="1"/>
          </p:cNvSpPr>
          <p:nvPr/>
        </p:nvSpPr>
        <p:spPr bwMode="auto">
          <a:xfrm>
            <a:off x="7746671" y="3535209"/>
            <a:ext cx="317963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AU" altLang="en-US" sz="3200" dirty="0">
                <a:latin typeface="+mn-lt"/>
              </a:rPr>
              <a:t>modify to describe</a:t>
            </a:r>
            <a:endParaRPr lang="en-US" altLang="en-US" sz="3200" dirty="0">
              <a:latin typeface="+mn-lt"/>
            </a:endParaRPr>
          </a:p>
        </p:txBody>
      </p:sp>
      <p:sp>
        <p:nvSpPr>
          <p:cNvPr id="56" name="Right Bracket 55">
            <a:extLst>
              <a:ext uri="{FF2B5EF4-FFF2-40B4-BE49-F238E27FC236}">
                <a16:creationId xmlns:a16="http://schemas.microsoft.com/office/drawing/2014/main" id="{44A17B4D-89A7-4551-A3A2-D7069F2D2B2A}"/>
              </a:ext>
            </a:extLst>
          </p:cNvPr>
          <p:cNvSpPr/>
          <p:nvPr/>
        </p:nvSpPr>
        <p:spPr>
          <a:xfrm rot="5400000">
            <a:off x="7235946" y="1324150"/>
            <a:ext cx="228598" cy="792851"/>
          </a:xfrm>
          <a:prstGeom prst="righ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57" name="Straight Connector 56">
            <a:extLst>
              <a:ext uri="{FF2B5EF4-FFF2-40B4-BE49-F238E27FC236}">
                <a16:creationId xmlns:a16="http://schemas.microsoft.com/office/drawing/2014/main" id="{9B2409AF-AD69-445B-BE8F-AA0D0DA3EF15}"/>
              </a:ext>
            </a:extLst>
          </p:cNvPr>
          <p:cNvCxnSpPr>
            <a:cxnSpLocks/>
            <a:stCxn id="56" idx="2"/>
            <a:endCxn id="54" idx="0"/>
          </p:cNvCxnSpPr>
          <p:nvPr/>
        </p:nvCxnSpPr>
        <p:spPr>
          <a:xfrm>
            <a:off x="7350245" y="1834875"/>
            <a:ext cx="1965487" cy="84511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610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E87B8-8289-4137-BF3B-1446ED36D38E}"/>
              </a:ext>
            </a:extLst>
          </p:cNvPr>
          <p:cNvSpPr>
            <a:spLocks noGrp="1"/>
          </p:cNvSpPr>
          <p:nvPr>
            <p:ph type="body" sz="quarter" idx="12"/>
          </p:nvPr>
        </p:nvSpPr>
        <p:spPr/>
        <p:txBody>
          <a:bodyPr/>
          <a:lstStyle/>
          <a:p>
            <a:endParaRPr lang="en-AU"/>
          </a:p>
        </p:txBody>
      </p:sp>
      <p:sp>
        <p:nvSpPr>
          <p:cNvPr id="3" name="Text Placeholder 2">
            <a:extLst>
              <a:ext uri="{FF2B5EF4-FFF2-40B4-BE49-F238E27FC236}">
                <a16:creationId xmlns:a16="http://schemas.microsoft.com/office/drawing/2014/main" id="{4EE8A5C5-06B4-491C-B333-A44BE5D2BBBA}"/>
              </a:ext>
            </a:extLst>
          </p:cNvPr>
          <p:cNvSpPr>
            <a:spLocks noGrp="1"/>
          </p:cNvSpPr>
          <p:nvPr>
            <p:ph type="body" sz="quarter" idx="15"/>
          </p:nvPr>
        </p:nvSpPr>
        <p:spPr/>
        <p:txBody>
          <a:bodyPr/>
          <a:lstStyle/>
          <a:p>
            <a:endParaRPr lang="en-AU" dirty="0"/>
          </a:p>
        </p:txBody>
      </p:sp>
    </p:spTree>
    <p:extLst>
      <p:ext uri="{BB962C8B-B14F-4D97-AF65-F5344CB8AC3E}">
        <p14:creationId xmlns:p14="http://schemas.microsoft.com/office/powerpoint/2010/main" val="1722370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EA6F53F-6E66-4178-8160-8E5F7C27204F}"/>
              </a:ext>
            </a:extLst>
          </p:cNvPr>
          <p:cNvSpPr>
            <a:spLocks noGrp="1"/>
          </p:cNvSpPr>
          <p:nvPr>
            <p:ph type="body" sz="quarter" idx="13"/>
          </p:nvPr>
        </p:nvSpPr>
        <p:spPr/>
        <p:txBody>
          <a:bodyPr>
            <a:normAutofit lnSpcReduction="10000"/>
          </a:bodyPr>
          <a:lstStyle/>
          <a:p>
            <a:r>
              <a:rPr lang="en-AU" sz="3200" dirty="0"/>
              <a:t>What is sound?</a:t>
            </a:r>
          </a:p>
        </p:txBody>
      </p:sp>
      <p:sp>
        <p:nvSpPr>
          <p:cNvPr id="7" name="Text Placeholder 6">
            <a:extLst>
              <a:ext uri="{FF2B5EF4-FFF2-40B4-BE49-F238E27FC236}">
                <a16:creationId xmlns:a16="http://schemas.microsoft.com/office/drawing/2014/main" id="{F9EC9E68-70DD-41C3-9724-3B3A0F5C2C5D}"/>
              </a:ext>
            </a:extLst>
          </p:cNvPr>
          <p:cNvSpPr>
            <a:spLocks noGrp="1"/>
          </p:cNvSpPr>
          <p:nvPr>
            <p:ph type="body" sz="quarter" idx="15"/>
          </p:nvPr>
        </p:nvSpPr>
        <p:spPr>
          <a:xfrm>
            <a:off x="256033" y="1973712"/>
            <a:ext cx="11506476" cy="5119420"/>
          </a:xfrm>
        </p:spPr>
        <p:txBody>
          <a:bodyPr/>
          <a:lstStyle/>
          <a:p>
            <a:endParaRPr lang="en-AU" dirty="0"/>
          </a:p>
          <a:p>
            <a:endParaRPr lang="en-AU" dirty="0"/>
          </a:p>
        </p:txBody>
      </p:sp>
      <p:pic>
        <p:nvPicPr>
          <p:cNvPr id="5" name="Picture 4">
            <a:extLst>
              <a:ext uri="{FF2B5EF4-FFF2-40B4-BE49-F238E27FC236}">
                <a16:creationId xmlns:a16="http://schemas.microsoft.com/office/drawing/2014/main" id="{4D566270-F81B-F94A-88CB-1B95C1EF5BE3}"/>
              </a:ext>
            </a:extLst>
          </p:cNvPr>
          <p:cNvPicPr>
            <a:picLocks noChangeAspect="1"/>
          </p:cNvPicPr>
          <p:nvPr/>
        </p:nvPicPr>
        <p:blipFill>
          <a:blip r:embed="rId3"/>
          <a:stretch>
            <a:fillRect/>
          </a:stretch>
        </p:blipFill>
        <p:spPr>
          <a:xfrm>
            <a:off x="3778069" y="404917"/>
            <a:ext cx="1238069" cy="1238069"/>
          </a:xfrm>
          <a:prstGeom prst="rect">
            <a:avLst/>
          </a:prstGeom>
        </p:spPr>
      </p:pic>
      <p:pic>
        <p:nvPicPr>
          <p:cNvPr id="2" name="Picture 1">
            <a:extLst>
              <a:ext uri="{FF2B5EF4-FFF2-40B4-BE49-F238E27FC236}">
                <a16:creationId xmlns:a16="http://schemas.microsoft.com/office/drawing/2014/main" id="{21E4C201-6D81-EA46-B9E8-14282DC6978F}"/>
              </a:ext>
            </a:extLst>
          </p:cNvPr>
          <p:cNvPicPr>
            <a:picLocks noChangeAspect="1"/>
          </p:cNvPicPr>
          <p:nvPr/>
        </p:nvPicPr>
        <p:blipFill rotWithShape="1">
          <a:blip r:embed="rId4"/>
          <a:srcRect l="34589" t="18455" r="34602" b="21384"/>
          <a:stretch/>
        </p:blipFill>
        <p:spPr>
          <a:xfrm>
            <a:off x="5259840" y="106416"/>
            <a:ext cx="1498862" cy="1536570"/>
          </a:xfrm>
          <a:prstGeom prst="rect">
            <a:avLst/>
          </a:prstGeom>
        </p:spPr>
      </p:pic>
    </p:spTree>
    <p:extLst>
      <p:ext uri="{BB962C8B-B14F-4D97-AF65-F5344CB8AC3E}">
        <p14:creationId xmlns:p14="http://schemas.microsoft.com/office/powerpoint/2010/main" val="1965861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F1E6A3-0F23-4AEC-B3A7-70A090C01917}"/>
              </a:ext>
            </a:extLst>
          </p:cNvPr>
          <p:cNvSpPr>
            <a:spLocks noGrp="1"/>
          </p:cNvSpPr>
          <p:nvPr>
            <p:ph type="body" sz="quarter" idx="13"/>
          </p:nvPr>
        </p:nvSpPr>
        <p:spPr/>
        <p:txBody>
          <a:bodyPr/>
          <a:lstStyle/>
          <a:p>
            <a:r>
              <a:rPr lang="en-AU" dirty="0"/>
              <a:t>What is sound?</a:t>
            </a:r>
          </a:p>
        </p:txBody>
      </p:sp>
      <p:pic>
        <p:nvPicPr>
          <p:cNvPr id="6" name="Picture 5">
            <a:extLst>
              <a:ext uri="{FF2B5EF4-FFF2-40B4-BE49-F238E27FC236}">
                <a16:creationId xmlns:a16="http://schemas.microsoft.com/office/drawing/2014/main" id="{C9188615-6385-9149-9FF5-843846692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301" y="262082"/>
            <a:ext cx="1799642" cy="1285459"/>
          </a:xfrm>
          <a:prstGeom prst="rect">
            <a:avLst/>
          </a:prstGeom>
        </p:spPr>
      </p:pic>
      <p:sp>
        <p:nvSpPr>
          <p:cNvPr id="10" name="TextBox 9">
            <a:extLst>
              <a:ext uri="{FF2B5EF4-FFF2-40B4-BE49-F238E27FC236}">
                <a16:creationId xmlns:a16="http://schemas.microsoft.com/office/drawing/2014/main" id="{E3632DBD-067A-1F4E-ADD4-6E2C21311D02}"/>
              </a:ext>
            </a:extLst>
          </p:cNvPr>
          <p:cNvSpPr txBox="1"/>
          <p:nvPr/>
        </p:nvSpPr>
        <p:spPr>
          <a:xfrm>
            <a:off x="10126980" y="1241756"/>
            <a:ext cx="2010440" cy="307777"/>
          </a:xfrm>
          <a:prstGeom prst="rect">
            <a:avLst/>
          </a:prstGeom>
          <a:solidFill>
            <a:schemeClr val="bg1"/>
          </a:solidFill>
          <a:ln>
            <a:solidFill>
              <a:schemeClr val="accent2">
                <a:lumMod val="75000"/>
              </a:schemeClr>
            </a:solidFill>
          </a:ln>
        </p:spPr>
        <p:txBody>
          <a:bodyPr wrap="square" rtlCol="0" anchor="t" anchorCtr="0">
            <a:spAutoFit/>
          </a:bodyPr>
          <a:lstStyle/>
          <a:p>
            <a:endParaRPr lang="en-AU" sz="1400" dirty="0"/>
          </a:p>
        </p:txBody>
      </p:sp>
      <p:sp>
        <p:nvSpPr>
          <p:cNvPr id="11" name="TextBox 10">
            <a:extLst>
              <a:ext uri="{FF2B5EF4-FFF2-40B4-BE49-F238E27FC236}">
                <a16:creationId xmlns:a16="http://schemas.microsoft.com/office/drawing/2014/main" id="{14F06750-7959-0E40-94BA-823CC7D3EDEA}"/>
              </a:ext>
            </a:extLst>
          </p:cNvPr>
          <p:cNvSpPr txBox="1"/>
          <p:nvPr/>
        </p:nvSpPr>
        <p:spPr>
          <a:xfrm>
            <a:off x="10126980" y="896562"/>
            <a:ext cx="2010440" cy="340519"/>
          </a:xfrm>
          <a:prstGeom prst="roundRect">
            <a:avLst/>
          </a:prstGeom>
          <a:solidFill>
            <a:srgbClr val="1891AC"/>
          </a:solidFill>
          <a:ln w="38100">
            <a:solidFill>
              <a:srgbClr val="1891AC"/>
            </a:solidFill>
            <a:round/>
          </a:ln>
        </p:spPr>
        <p:txBody>
          <a:bodyPr wrap="square" rtlCol="0">
            <a:spAutoFit/>
          </a:bodyPr>
          <a:lstStyle/>
          <a:p>
            <a:pPr algn="ctr"/>
            <a:r>
              <a:rPr lang="en-AU" sz="1400" dirty="0">
                <a:solidFill>
                  <a:schemeClr val="bg1"/>
                </a:solidFill>
                <a:latin typeface="Arial Rounded MT Bold" panose="020F0704030504030204" pitchFamily="34" charset="0"/>
              </a:rPr>
              <a:t>CFU</a:t>
            </a:r>
            <a:endParaRPr lang="en-AU" sz="1400" dirty="0">
              <a:solidFill>
                <a:schemeClr val="bg1"/>
              </a:solidFill>
              <a:latin typeface="Verdana" panose="020B0604030504040204" pitchFamily="34" charset="0"/>
              <a:ea typeface="Verdana" panose="020B0604030504040204" pitchFamily="34" charset="0"/>
            </a:endParaRPr>
          </a:p>
        </p:txBody>
      </p:sp>
      <p:sp>
        <p:nvSpPr>
          <p:cNvPr id="7" name="Text Placeholder 6">
            <a:extLst>
              <a:ext uri="{FF2B5EF4-FFF2-40B4-BE49-F238E27FC236}">
                <a16:creationId xmlns:a16="http://schemas.microsoft.com/office/drawing/2014/main" id="{5D04F4BA-02BE-3643-80C1-07F8BAF49882}"/>
              </a:ext>
            </a:extLst>
          </p:cNvPr>
          <p:cNvSpPr>
            <a:spLocks noGrp="1"/>
          </p:cNvSpPr>
          <p:nvPr>
            <p:ph type="body" sz="quarter" idx="15"/>
          </p:nvPr>
        </p:nvSpPr>
        <p:spPr>
          <a:xfrm>
            <a:off x="280558" y="1476498"/>
            <a:ext cx="11481951" cy="5119420"/>
          </a:xfrm>
        </p:spPr>
        <p:txBody>
          <a:bodyPr/>
          <a:lstStyle/>
          <a:p>
            <a:endParaRPr lang="en-US" dirty="0"/>
          </a:p>
        </p:txBody>
      </p:sp>
    </p:spTree>
    <p:extLst>
      <p:ext uri="{BB962C8B-B14F-4D97-AF65-F5344CB8AC3E}">
        <p14:creationId xmlns:p14="http://schemas.microsoft.com/office/powerpoint/2010/main" val="339535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7C0235-F4C9-4DBA-A444-8423CCEDF56F}"/>
              </a:ext>
            </a:extLst>
          </p:cNvPr>
          <p:cNvSpPr>
            <a:spLocks noGrp="1"/>
          </p:cNvSpPr>
          <p:nvPr>
            <p:ph type="body" sz="quarter" idx="13"/>
          </p:nvPr>
        </p:nvSpPr>
        <p:spPr>
          <a:xfrm>
            <a:off x="228306" y="816073"/>
            <a:ext cx="9686403" cy="1164347"/>
          </a:xfrm>
        </p:spPr>
        <p:txBody>
          <a:bodyPr>
            <a:normAutofit/>
          </a:bodyPr>
          <a:lstStyle/>
          <a:p>
            <a:r>
              <a:rPr lang="en-AU" dirty="0"/>
              <a:t>Question</a:t>
            </a:r>
          </a:p>
        </p:txBody>
      </p:sp>
      <p:sp>
        <p:nvSpPr>
          <p:cNvPr id="17" name="TextBox 16">
            <a:extLst>
              <a:ext uri="{FF2B5EF4-FFF2-40B4-BE49-F238E27FC236}">
                <a16:creationId xmlns:a16="http://schemas.microsoft.com/office/drawing/2014/main" id="{2CB15D83-2350-D345-BA0F-72BDD8D291B8}"/>
              </a:ext>
            </a:extLst>
          </p:cNvPr>
          <p:cNvSpPr txBox="1"/>
          <p:nvPr/>
        </p:nvSpPr>
        <p:spPr>
          <a:xfrm>
            <a:off x="10126980" y="901237"/>
            <a:ext cx="2010440" cy="340519"/>
          </a:xfrm>
          <a:prstGeom prst="roundRect">
            <a:avLst/>
          </a:prstGeom>
          <a:solidFill>
            <a:srgbClr val="EE3C56"/>
          </a:solidFill>
          <a:ln w="38100">
            <a:solidFill>
              <a:srgbClr val="852F9B"/>
            </a:solidFill>
            <a:round/>
          </a:ln>
        </p:spPr>
        <p:txBody>
          <a:bodyPr wrap="square" rtlCol="0">
            <a:spAutoFit/>
          </a:bodyPr>
          <a:lstStyle/>
          <a:p>
            <a:pPr algn="ctr"/>
            <a:r>
              <a:rPr lang="en-AU" sz="1400" dirty="0">
                <a:solidFill>
                  <a:schemeClr val="bg1"/>
                </a:solidFill>
                <a:latin typeface="Arial Rounded MT Bold" panose="020F0704030504030204" pitchFamily="34" charset="0"/>
              </a:rPr>
              <a:t>Hint</a:t>
            </a:r>
            <a:endParaRPr lang="en-AU" sz="1400" dirty="0">
              <a:solidFill>
                <a:schemeClr val="bg1"/>
              </a:solidFill>
              <a:latin typeface="Verdana" panose="020B0604030504040204" pitchFamily="34" charset="0"/>
              <a:ea typeface="Verdana" panose="020B0604030504040204" pitchFamily="34" charset="0"/>
              <a:cs typeface="Futura Medium" panose="020B0602020204020303" pitchFamily="34" charset="-79"/>
            </a:endParaRPr>
          </a:p>
        </p:txBody>
      </p:sp>
      <p:sp>
        <p:nvSpPr>
          <p:cNvPr id="18" name="TextBox 17">
            <a:extLst>
              <a:ext uri="{FF2B5EF4-FFF2-40B4-BE49-F238E27FC236}">
                <a16:creationId xmlns:a16="http://schemas.microsoft.com/office/drawing/2014/main" id="{DE6F06FB-C41E-8D4C-AB67-0E4278151B13}"/>
              </a:ext>
            </a:extLst>
          </p:cNvPr>
          <p:cNvSpPr txBox="1"/>
          <p:nvPr/>
        </p:nvSpPr>
        <p:spPr>
          <a:xfrm>
            <a:off x="10126980" y="1241756"/>
            <a:ext cx="2010440" cy="307777"/>
          </a:xfrm>
          <a:prstGeom prst="rect">
            <a:avLst/>
          </a:prstGeom>
          <a:solidFill>
            <a:schemeClr val="bg1"/>
          </a:solidFill>
          <a:ln>
            <a:solidFill>
              <a:schemeClr val="accent2">
                <a:lumMod val="75000"/>
              </a:schemeClr>
            </a:solidFill>
          </a:ln>
        </p:spPr>
        <p:txBody>
          <a:bodyPr wrap="square" rtlCol="0" anchor="t" anchorCtr="0">
            <a:spAutoFit/>
          </a:bodyPr>
          <a:lstStyle/>
          <a:p>
            <a:endParaRPr lang="en-AU" sz="1400" b="1" dirty="0"/>
          </a:p>
        </p:txBody>
      </p:sp>
      <p:pic>
        <p:nvPicPr>
          <p:cNvPr id="2" name="Picture 1">
            <a:extLst>
              <a:ext uri="{FF2B5EF4-FFF2-40B4-BE49-F238E27FC236}">
                <a16:creationId xmlns:a16="http://schemas.microsoft.com/office/drawing/2014/main" id="{66682286-6DB9-4948-B3C2-CD58F4BE1197}"/>
              </a:ext>
            </a:extLst>
          </p:cNvPr>
          <p:cNvPicPr>
            <a:picLocks noChangeAspect="1"/>
          </p:cNvPicPr>
          <p:nvPr/>
        </p:nvPicPr>
        <p:blipFill>
          <a:blip r:embed="rId2"/>
          <a:stretch>
            <a:fillRect/>
          </a:stretch>
        </p:blipFill>
        <p:spPr>
          <a:xfrm>
            <a:off x="228306" y="1395644"/>
            <a:ext cx="1905000" cy="1905000"/>
          </a:xfrm>
          <a:prstGeom prst="rect">
            <a:avLst/>
          </a:prstGeom>
        </p:spPr>
      </p:pic>
    </p:spTree>
    <p:extLst>
      <p:ext uri="{BB962C8B-B14F-4D97-AF65-F5344CB8AC3E}">
        <p14:creationId xmlns:p14="http://schemas.microsoft.com/office/powerpoint/2010/main" val="4119858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080201-3C96-D346-8695-6CB19D8763B1}"/>
              </a:ext>
            </a:extLst>
          </p:cNvPr>
          <p:cNvSpPr>
            <a:spLocks noGrp="1"/>
          </p:cNvSpPr>
          <p:nvPr>
            <p:ph type="body" sz="quarter" idx="15"/>
          </p:nvPr>
        </p:nvSpPr>
        <p:spPr/>
        <p:txBody>
          <a:bodyPr/>
          <a:lstStyle/>
          <a:p>
            <a:endParaRPr lang="en-US" dirty="0"/>
          </a:p>
        </p:txBody>
      </p:sp>
      <p:pic>
        <p:nvPicPr>
          <p:cNvPr id="4" name="Picture 3" descr="A screenshot of a cell phone&#10;&#10;Description automatically generated">
            <a:extLst>
              <a:ext uri="{FF2B5EF4-FFF2-40B4-BE49-F238E27FC236}">
                <a16:creationId xmlns:a16="http://schemas.microsoft.com/office/drawing/2014/main" id="{BA0F9D9E-3E27-474A-BE29-C966F70A8AFE}"/>
              </a:ext>
            </a:extLst>
          </p:cNvPr>
          <p:cNvPicPr>
            <a:picLocks noChangeAspect="1"/>
          </p:cNvPicPr>
          <p:nvPr/>
        </p:nvPicPr>
        <p:blipFill>
          <a:blip r:embed="rId2"/>
          <a:stretch>
            <a:fillRect/>
          </a:stretch>
        </p:blipFill>
        <p:spPr>
          <a:xfrm>
            <a:off x="0" y="0"/>
            <a:ext cx="5280660" cy="6858000"/>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1941C7AF-B33F-AC4D-A8BD-FE95C5E51F18}"/>
              </a:ext>
            </a:extLst>
          </p:cNvPr>
          <p:cNvPicPr>
            <a:picLocks noChangeAspect="1"/>
          </p:cNvPicPr>
          <p:nvPr/>
        </p:nvPicPr>
        <p:blipFill>
          <a:blip r:embed="rId3"/>
          <a:stretch>
            <a:fillRect/>
          </a:stretch>
        </p:blipFill>
        <p:spPr>
          <a:xfrm>
            <a:off x="5280660" y="1356415"/>
            <a:ext cx="6741570" cy="4011233"/>
          </a:xfrm>
          <a:prstGeom prst="rect">
            <a:avLst/>
          </a:prstGeom>
        </p:spPr>
      </p:pic>
    </p:spTree>
    <p:extLst>
      <p:ext uri="{BB962C8B-B14F-4D97-AF65-F5344CB8AC3E}">
        <p14:creationId xmlns:p14="http://schemas.microsoft.com/office/powerpoint/2010/main" val="35151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A12DD-5827-464C-8E6F-1D81221E4EB2}"/>
              </a:ext>
            </a:extLst>
          </p:cNvPr>
          <p:cNvSpPr txBox="1"/>
          <p:nvPr/>
        </p:nvSpPr>
        <p:spPr>
          <a:xfrm>
            <a:off x="6974541" y="4793517"/>
            <a:ext cx="3872753" cy="4840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75465769"/>
      </p:ext>
    </p:extLst>
  </p:cSld>
  <p:clrMapOvr>
    <a:masterClrMapping/>
  </p:clrMapOvr>
</p:sld>
</file>

<file path=ppt/theme/theme1.xml><?xml version="1.0" encoding="utf-8"?>
<a:theme xmlns:a="http://schemas.openxmlformats.org/drawingml/2006/main" name="Explicit Instr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eachwell Template shared. doc" id="{0C5A2605-97D0-E94A-AA7E-1EF1B34E457B}" vid="{83D05AAE-16B4-A34E-9B05-59411FA33A68}"/>
    </a:ext>
  </a:extLst>
</a:theme>
</file>

<file path=ppt/theme/theme2.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well Template shared. doc" id="{0C5A2605-97D0-E94A-AA7E-1EF1B34E457B}" vid="{1CA817EE-6241-BB4B-919A-89B6D554C046}"/>
    </a:ext>
  </a:extLst>
</a:theme>
</file>

<file path=ppt/theme/theme3.xml><?xml version="1.0" encoding="utf-8"?>
<a:theme xmlns:a="http://schemas.openxmlformats.org/drawingml/2006/main" name="Vocabulary &amp; Spell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well Template shared. doc" id="{0C5A2605-97D0-E94A-AA7E-1EF1B34E457B}" vid="{D8A636FC-E452-2243-A70C-2B39C77A304A}"/>
    </a:ext>
  </a:extLst>
</a:theme>
</file>

<file path=ppt/theme/theme4.xml><?xml version="1.0" encoding="utf-8"?>
<a:theme xmlns:a="http://schemas.openxmlformats.org/drawingml/2006/main" name="Reading Comprehen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eachwell Template shared. doc" id="{0C5A2605-97D0-E94A-AA7E-1EF1B34E457B}" vid="{4B968F40-5730-BE4E-B5BC-159835DC160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well Template shared. doc" id="{0C5A2605-97D0-E94A-AA7E-1EF1B34E457B}" vid="{AAC6AB8E-A074-E944-8A0E-5EB386DBD67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Explicit Instruction</Template>
  <TotalTime>17083</TotalTime>
  <Words>3217</Words>
  <Application>Microsoft Office PowerPoint</Application>
  <PresentationFormat>Widescreen</PresentationFormat>
  <Paragraphs>370</Paragraphs>
  <Slides>36</Slides>
  <Notes>16</Notes>
  <HiddenSlides>8</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36</vt:i4>
      </vt:variant>
    </vt:vector>
  </HeadingPairs>
  <TitlesOfParts>
    <vt:vector size="48" baseType="lpstr">
      <vt:lpstr>Arial</vt:lpstr>
      <vt:lpstr>Arial Rounded MT Bold</vt:lpstr>
      <vt:lpstr>Calibri</vt:lpstr>
      <vt:lpstr>Calibri Light</vt:lpstr>
      <vt:lpstr>Century Gothic</vt:lpstr>
      <vt:lpstr>Futura Medium</vt:lpstr>
      <vt:lpstr>Verdana</vt:lpstr>
      <vt:lpstr>Explicit Instruction</vt:lpstr>
      <vt:lpstr>Daily Review</vt:lpstr>
      <vt:lpstr>Vocabulary &amp; Spelling</vt:lpstr>
      <vt:lpstr>Reading Comprehension</vt:lpstr>
      <vt:lpstr>Office Theme</vt:lpstr>
      <vt:lpstr>Introduction to Ecosystems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YATES Hayden [Safety Bay Senior High School]</dc:creator>
  <cp:lastModifiedBy>YATES Hayden [Safety Bay Senior High School]</cp:lastModifiedBy>
  <cp:revision>62</cp:revision>
  <cp:lastPrinted>2020-06-12T23:59:38Z</cp:lastPrinted>
  <dcterms:created xsi:type="dcterms:W3CDTF">2020-07-08T03:57:32Z</dcterms:created>
  <dcterms:modified xsi:type="dcterms:W3CDTF">2020-07-22T03:30:05Z</dcterms:modified>
</cp:coreProperties>
</file>